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57" r:id="rId4"/>
    <p:sldId id="260" r:id="rId5"/>
    <p:sldId id="261" r:id="rId6"/>
    <p:sldId id="263" r:id="rId7"/>
    <p:sldId id="259" r:id="rId8"/>
    <p:sldId id="25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AD6"/>
    <a:srgbClr val="0F71CB"/>
    <a:srgbClr val="258DCD"/>
    <a:srgbClr val="0A4A84"/>
    <a:srgbClr val="50A5F2"/>
    <a:srgbClr val="69D0A5"/>
    <a:srgbClr val="AFABAB"/>
    <a:srgbClr val="ED7D31"/>
    <a:srgbClr val="FE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client\DorohinaEM\Documents\&#1053;&#1072;%2030%20&#1085;&#1086;&#1103;&#1073;&#1088;&#1103;\&#1048;&#1085;&#1094;&#1080;&#1076;&#1077;&#1085;&#1090;_&#1072;&#1085;&#1072;&#1083;&#1080;&#107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client\DorohinaEM\Documents\&#1053;&#1072;%2030%20&#1085;&#1086;&#1103;&#1073;&#1088;&#1103;\&#1048;&#1085;&#1094;&#1080;&#1076;&#1077;&#1085;&#1090;_&#1072;&#1085;&#1072;&#1083;&#1080;&#1079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tsclient\DorohinaEM\Documents\&#1053;&#1072;%2030%20&#1085;&#1086;&#1103;&#1073;&#1088;&#1103;\&#1048;&#1085;&#1094;&#1080;&#1076;&#1077;&#1085;&#1090;_&#1072;&#1085;&#1072;&#1083;&#1080;&#107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8076252496261"/>
          <c:y val="0.27723402615669906"/>
          <c:w val="0.71219685041587932"/>
          <c:h val="0.67806751550700739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7"/>
            <c:spPr>
              <a:solidFill>
                <a:srgbClr val="0A4A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5F-4FC5-B416-1F5C38C720CA}"/>
              </c:ext>
            </c:extLst>
          </c:dPt>
          <c:dPt>
            <c:idx val="1"/>
            <c:bubble3D val="0"/>
            <c:explosion val="1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5F-4FC5-B416-1F5C38C720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5F-4FC5-B416-1F5C38C720CA}"/>
              </c:ext>
            </c:extLst>
          </c:dPt>
          <c:dPt>
            <c:idx val="3"/>
            <c:bubble3D val="0"/>
            <c:explosion val="4"/>
            <c:spPr>
              <a:solidFill>
                <a:srgbClr val="69D0A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5F-4FC5-B416-1F5C38C720CA}"/>
              </c:ext>
            </c:extLst>
          </c:dPt>
          <c:dPt>
            <c:idx val="4"/>
            <c:bubble3D val="0"/>
            <c:explosion val="7"/>
            <c:spPr>
              <a:solidFill>
                <a:srgbClr val="258DC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95F-4FC5-B416-1F5C38C720CA}"/>
              </c:ext>
            </c:extLst>
          </c:dPt>
          <c:cat>
            <c:strRef>
              <c:f>Лист1!$A$13:$A$17</c:f>
              <c:strCache>
                <c:ptCount val="5"/>
                <c:pt idx="0">
                  <c:v>«Инцидент менеджмент»</c:v>
                </c:pt>
                <c:pt idx="1">
                  <c:v>ПОС</c:v>
                </c:pt>
                <c:pt idx="2">
                  <c:v>портал «Обращаем внимание»</c:v>
                </c:pt>
                <c:pt idx="3">
                  <c:v>чат-бот «Социальная помощь»</c:v>
                </c:pt>
                <c:pt idx="4">
                  <c:v>59-ФЗ</c:v>
                </c:pt>
              </c:strCache>
            </c:strRef>
          </c:cat>
          <c:val>
            <c:numRef>
              <c:f>Лист1!$B$13:$B$17</c:f>
              <c:numCache>
                <c:formatCode>General</c:formatCode>
                <c:ptCount val="5"/>
                <c:pt idx="0">
                  <c:v>9020</c:v>
                </c:pt>
                <c:pt idx="1">
                  <c:v>328</c:v>
                </c:pt>
                <c:pt idx="2">
                  <c:v>10</c:v>
                </c:pt>
                <c:pt idx="3">
                  <c:v>1678</c:v>
                </c:pt>
                <c:pt idx="4">
                  <c:v>1668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5F-4FC5-B416-1F5C38C72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A4A84"/>
            </a:solidFill>
          </c:spPr>
          <c:dPt>
            <c:idx val="0"/>
            <c:bubble3D val="0"/>
            <c:spPr>
              <a:solidFill>
                <a:srgbClr val="69D0A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35-4A03-B098-BF04EF0F1398}"/>
              </c:ext>
            </c:extLst>
          </c:dPt>
          <c:dPt>
            <c:idx val="1"/>
            <c:bubble3D val="0"/>
            <c:explosion val="12"/>
            <c:spPr>
              <a:solidFill>
                <a:srgbClr val="0A4A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35-4A03-B098-BF04EF0F1398}"/>
              </c:ext>
            </c:extLst>
          </c:dPt>
          <c:cat>
            <c:strRef>
              <c:f>Лист1!$A$19:$A$20</c:f>
              <c:strCache>
                <c:ptCount val="2"/>
                <c:pt idx="0">
                  <c:v>Социальное обслуживание и защита</c:v>
                </c:pt>
                <c:pt idx="1">
                  <c:v>Выплата на детей от 3 до 7 лет</c:v>
                </c:pt>
              </c:strCache>
            </c:strRef>
          </c:cat>
          <c:val>
            <c:numRef>
              <c:f>Лист1!$B$19:$B$20</c:f>
              <c:numCache>
                <c:formatCode>General</c:formatCode>
                <c:ptCount val="2"/>
                <c:pt idx="0">
                  <c:v>42</c:v>
                </c:pt>
                <c:pt idx="1">
                  <c:v>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35-4A03-B098-BF04EF0F1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8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383226860381563E-4"/>
          <c:y val="0.17266016907122275"/>
          <c:w val="0.84273010261688774"/>
          <c:h val="0.74689491838997835"/>
        </c:manualLayout>
      </c:layout>
      <c:ofPieChart>
        <c:ofPieType val="pie"/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rgbClr val="0A4A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B9-4721-A92C-C83BB7C2B1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B9-4721-A92C-C83BB7C2B139}"/>
              </c:ext>
            </c:extLst>
          </c:dPt>
          <c:dPt>
            <c:idx val="2"/>
            <c:bubble3D val="0"/>
            <c:spPr>
              <a:solidFill>
                <a:srgbClr val="69D0A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B9-4721-A92C-C83BB7C2B139}"/>
              </c:ext>
            </c:extLst>
          </c:dPt>
          <c:dPt>
            <c:idx val="3"/>
            <c:bubble3D val="0"/>
            <c:spPr>
              <a:solidFill>
                <a:srgbClr val="0A4A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B9-4721-A92C-C83BB7C2B139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EB9-4721-A92C-C83BB7C2B139}"/>
              </c:ext>
            </c:extLst>
          </c:dPt>
          <c:dPt>
            <c:idx val="5"/>
            <c:bubble3D val="0"/>
            <c:spPr>
              <a:solidFill>
                <a:srgbClr val="BCEAD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EB9-4721-A92C-C83BB7C2B139}"/>
              </c:ext>
            </c:extLst>
          </c:dPt>
          <c:dPt>
            <c:idx val="6"/>
            <c:bubble3D val="0"/>
            <c:spPr>
              <a:solidFill>
                <a:srgbClr val="0F71C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EB9-4721-A92C-C83BB7C2B139}"/>
              </c:ext>
            </c:extLst>
          </c:dPt>
          <c:dPt>
            <c:idx val="7"/>
            <c:bubble3D val="0"/>
            <c:spPr>
              <a:solidFill>
                <a:srgbClr val="FE98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EB9-4721-A92C-C83BB7C2B139}"/>
              </c:ext>
            </c:extLst>
          </c:dPt>
          <c:dPt>
            <c:idx val="8"/>
            <c:bubble3D val="0"/>
            <c:spPr>
              <a:solidFill>
                <a:srgbClr val="50A5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EB9-4721-A92C-C83BB7C2B139}"/>
              </c:ext>
            </c:extLst>
          </c:dPt>
          <c:dPt>
            <c:idx val="9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EB9-4721-A92C-C83BB7C2B139}"/>
              </c:ext>
            </c:extLst>
          </c:dPt>
          <c:dPt>
            <c:idx val="10"/>
            <c:bubble3D val="0"/>
            <c:spPr>
              <a:solidFill>
                <a:srgbClr val="258DC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EB9-4721-A92C-C83BB7C2B139}"/>
              </c:ext>
            </c:extLst>
          </c:dPt>
          <c:cat>
            <c:strRef>
              <c:f>Лист1!$A$1:$A$10</c:f>
              <c:strCache>
                <c:ptCount val="10"/>
                <c:pt idx="0">
                  <c:v>Оказание гос. соц. помощи</c:v>
                </c:pt>
                <c:pt idx="1">
                  <c:v>Дети и многодетные семьи</c:v>
                </c:pt>
                <c:pt idx="2">
                  <c:v>Задержка выплат гражданам</c:v>
                </c:pt>
                <c:pt idx="3">
                  <c:v>Соц.обслуживание прочее</c:v>
                </c:pt>
                <c:pt idx="4">
                  <c:v>Создание доступной среды для инвалидов</c:v>
                </c:pt>
                <c:pt idx="5">
                  <c:v>Аварийное жилье/переселение</c:v>
                </c:pt>
                <c:pt idx="6">
                  <c:v>Пенсионеры и ветераны</c:v>
                </c:pt>
                <c:pt idx="7">
                  <c:v>Матери-одиночки, подростки</c:v>
                </c:pt>
                <c:pt idx="8">
                  <c:v>Волонтерство</c:v>
                </c:pt>
                <c:pt idx="9">
                  <c:v>Занятость и трудоустройство</c:v>
                </c:pt>
              </c:strCache>
            </c:strRef>
          </c:cat>
          <c:val>
            <c:numRef>
              <c:f>Лист1!$B$1:$B$10</c:f>
              <c:numCache>
                <c:formatCode>General</c:formatCode>
                <c:ptCount val="10"/>
                <c:pt idx="0">
                  <c:v>8155</c:v>
                </c:pt>
                <c:pt idx="1">
                  <c:v>382</c:v>
                </c:pt>
                <c:pt idx="2">
                  <c:v>287</c:v>
                </c:pt>
                <c:pt idx="3">
                  <c:v>64</c:v>
                </c:pt>
                <c:pt idx="4">
                  <c:v>47</c:v>
                </c:pt>
                <c:pt idx="5">
                  <c:v>35</c:v>
                </c:pt>
                <c:pt idx="6">
                  <c:v>26</c:v>
                </c:pt>
                <c:pt idx="7">
                  <c:v>8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EB9-4721-A92C-C83BB7C2B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53"/>
        <c:splitType val="pos"/>
        <c:splitPos val="7"/>
        <c:secondPieSize val="56"/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D02F8-19A6-48F3-AFB9-E40428879586}" type="doc">
      <dgm:prSet loTypeId="urn:microsoft.com/office/officeart/2005/8/layout/hProcess9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3CABC321-2581-4DEB-99BE-76CA4BE337BE}">
      <dgm:prSet phldrT="[Текст]"/>
      <dgm:spPr>
        <a:solidFill>
          <a:srgbClr val="0A4A84"/>
        </a:solidFill>
      </dgm:spPr>
      <dgm:t>
        <a:bodyPr/>
        <a:lstStyle/>
        <a:p>
          <a:r>
            <a:rPr lang="ru-RU" dirty="0">
              <a:latin typeface="Montserrat" panose="00000500000000000000" pitchFamily="2" charset="-52"/>
            </a:rPr>
            <a:t>СОЗДАНИЕ </a:t>
          </a:r>
        </a:p>
        <a:p>
          <a:r>
            <a:rPr lang="ru-RU" dirty="0">
              <a:latin typeface="Montserrat" panose="00000500000000000000" pitchFamily="2" charset="-52"/>
            </a:rPr>
            <a:t>ЧАТ-БОТА «СОЦИАЛЬНАЯ ПОМОЩЬ»</a:t>
          </a:r>
        </a:p>
      </dgm:t>
    </dgm:pt>
    <dgm:pt modelId="{4C3F70AC-5B6F-4421-BEB3-7C1F16D278A8}" type="parTrans" cxnId="{228879EF-2A5B-4147-A3F3-85E1552942B7}">
      <dgm:prSet/>
      <dgm:spPr/>
      <dgm:t>
        <a:bodyPr/>
        <a:lstStyle/>
        <a:p>
          <a:endParaRPr lang="ru-RU"/>
        </a:p>
      </dgm:t>
    </dgm:pt>
    <dgm:pt modelId="{91163FF8-B540-428A-91BC-DC024483FCDB}" type="sibTrans" cxnId="{228879EF-2A5B-4147-A3F3-85E1552942B7}">
      <dgm:prSet/>
      <dgm:spPr/>
      <dgm:t>
        <a:bodyPr/>
        <a:lstStyle/>
        <a:p>
          <a:endParaRPr lang="ru-RU"/>
        </a:p>
      </dgm:t>
    </dgm:pt>
    <dgm:pt modelId="{4E01530D-E069-4CA7-9E6C-43362434938B}">
      <dgm:prSet phldrT="[Текст]"/>
      <dgm:spPr>
        <a:solidFill>
          <a:srgbClr val="0A4A84"/>
        </a:solidFill>
      </dgm:spPr>
      <dgm:t>
        <a:bodyPr/>
        <a:lstStyle/>
        <a:p>
          <a:r>
            <a:rPr lang="ru-RU" dirty="0">
              <a:latin typeface="Montserrat" panose="00000500000000000000" pitchFamily="2" charset="-52"/>
            </a:rPr>
            <a:t>АДРЕСНОЕ РАСПРОСТРАНЕНИЕ ИНФОРМАЦИОННЫХ КАРТОЧЕК</a:t>
          </a:r>
        </a:p>
      </dgm:t>
    </dgm:pt>
    <dgm:pt modelId="{279E2944-C612-4055-A00D-8F0D5DF7FFA4}" type="parTrans" cxnId="{A558E871-5D70-45B9-A4AC-884FBD9B4D28}">
      <dgm:prSet/>
      <dgm:spPr/>
      <dgm:t>
        <a:bodyPr/>
        <a:lstStyle/>
        <a:p>
          <a:endParaRPr lang="ru-RU"/>
        </a:p>
      </dgm:t>
    </dgm:pt>
    <dgm:pt modelId="{8ACEA730-D016-4DDE-A151-FC9FC1F75A17}" type="sibTrans" cxnId="{A558E871-5D70-45B9-A4AC-884FBD9B4D28}">
      <dgm:prSet/>
      <dgm:spPr/>
      <dgm:t>
        <a:bodyPr/>
        <a:lstStyle/>
        <a:p>
          <a:endParaRPr lang="ru-RU"/>
        </a:p>
      </dgm:t>
    </dgm:pt>
    <dgm:pt modelId="{3345B306-441E-4147-8CF3-21A342D80F5B}" type="pres">
      <dgm:prSet presAssocID="{FEBD02F8-19A6-48F3-AFB9-E40428879586}" presName="CompostProcess" presStyleCnt="0">
        <dgm:presLayoutVars>
          <dgm:dir/>
          <dgm:resizeHandles val="exact"/>
        </dgm:presLayoutVars>
      </dgm:prSet>
      <dgm:spPr/>
    </dgm:pt>
    <dgm:pt modelId="{C0DBC5B1-4D6D-4609-9545-63B4C794C8C6}" type="pres">
      <dgm:prSet presAssocID="{FEBD02F8-19A6-48F3-AFB9-E40428879586}" presName="arrow" presStyleLbl="bgShp" presStyleIdx="0" presStyleCnt="1" custScaleX="117647" custLinFactNeighborY="409"/>
      <dgm:spPr>
        <a:solidFill>
          <a:schemeClr val="accent1">
            <a:lumMod val="20000"/>
            <a:lumOff val="80000"/>
          </a:schemeClr>
        </a:solidFill>
      </dgm:spPr>
    </dgm:pt>
    <dgm:pt modelId="{1BA99FDC-C678-4443-B199-B1D094BA4AF6}" type="pres">
      <dgm:prSet presAssocID="{FEBD02F8-19A6-48F3-AFB9-E40428879586}" presName="linearProcess" presStyleCnt="0"/>
      <dgm:spPr/>
    </dgm:pt>
    <dgm:pt modelId="{68453A47-B002-4950-A3C5-85E96F307CBA}" type="pres">
      <dgm:prSet presAssocID="{3CABC321-2581-4DEB-99BE-76CA4BE337BE}" presName="textNode" presStyleLbl="node1" presStyleIdx="0" presStyleCnt="2" custScaleX="80064" custLinFactX="-3978" custLinFactNeighborX="-100000">
        <dgm:presLayoutVars>
          <dgm:bulletEnabled val="1"/>
        </dgm:presLayoutVars>
      </dgm:prSet>
      <dgm:spPr/>
    </dgm:pt>
    <dgm:pt modelId="{1FEA3413-210E-4F88-9228-C6B50BF397D7}" type="pres">
      <dgm:prSet presAssocID="{91163FF8-B540-428A-91BC-DC024483FCDB}" presName="sibTrans" presStyleCnt="0"/>
      <dgm:spPr/>
    </dgm:pt>
    <dgm:pt modelId="{52E1DB24-1030-4B4D-A3F2-859F8C0FCE0E}" type="pres">
      <dgm:prSet presAssocID="{4E01530D-E069-4CA7-9E6C-43362434938B}" presName="textNode" presStyleLbl="node1" presStyleIdx="1" presStyleCnt="2" custLinFactX="-2485" custLinFactNeighborX="-100000" custLinFactNeighborY="-429">
        <dgm:presLayoutVars>
          <dgm:bulletEnabled val="1"/>
        </dgm:presLayoutVars>
      </dgm:prSet>
      <dgm:spPr/>
    </dgm:pt>
  </dgm:ptLst>
  <dgm:cxnLst>
    <dgm:cxn modelId="{0DA35F39-FF58-4CE6-8AF1-6D53BD091483}" type="presOf" srcId="{3CABC321-2581-4DEB-99BE-76CA4BE337BE}" destId="{68453A47-B002-4950-A3C5-85E96F307CBA}" srcOrd="0" destOrd="0" presId="urn:microsoft.com/office/officeart/2005/8/layout/hProcess9"/>
    <dgm:cxn modelId="{A558E871-5D70-45B9-A4AC-884FBD9B4D28}" srcId="{FEBD02F8-19A6-48F3-AFB9-E40428879586}" destId="{4E01530D-E069-4CA7-9E6C-43362434938B}" srcOrd="1" destOrd="0" parTransId="{279E2944-C612-4055-A00D-8F0D5DF7FFA4}" sibTransId="{8ACEA730-D016-4DDE-A151-FC9FC1F75A17}"/>
    <dgm:cxn modelId="{6566029E-2395-47A5-BF2B-5BB7CE1D7352}" type="presOf" srcId="{4E01530D-E069-4CA7-9E6C-43362434938B}" destId="{52E1DB24-1030-4B4D-A3F2-859F8C0FCE0E}" srcOrd="0" destOrd="0" presId="urn:microsoft.com/office/officeart/2005/8/layout/hProcess9"/>
    <dgm:cxn modelId="{228879EF-2A5B-4147-A3F3-85E1552942B7}" srcId="{FEBD02F8-19A6-48F3-AFB9-E40428879586}" destId="{3CABC321-2581-4DEB-99BE-76CA4BE337BE}" srcOrd="0" destOrd="0" parTransId="{4C3F70AC-5B6F-4421-BEB3-7C1F16D278A8}" sibTransId="{91163FF8-B540-428A-91BC-DC024483FCDB}"/>
    <dgm:cxn modelId="{F0E8B8F8-96D6-4912-B395-5BDC9323435C}" type="presOf" srcId="{FEBD02F8-19A6-48F3-AFB9-E40428879586}" destId="{3345B306-441E-4147-8CF3-21A342D80F5B}" srcOrd="0" destOrd="0" presId="urn:microsoft.com/office/officeart/2005/8/layout/hProcess9"/>
    <dgm:cxn modelId="{D441F2C0-CC6C-44D9-A0AC-963CFC04F123}" type="presParOf" srcId="{3345B306-441E-4147-8CF3-21A342D80F5B}" destId="{C0DBC5B1-4D6D-4609-9545-63B4C794C8C6}" srcOrd="0" destOrd="0" presId="urn:microsoft.com/office/officeart/2005/8/layout/hProcess9"/>
    <dgm:cxn modelId="{B105C788-0962-4EE0-8F1E-84A188FDE92A}" type="presParOf" srcId="{3345B306-441E-4147-8CF3-21A342D80F5B}" destId="{1BA99FDC-C678-4443-B199-B1D094BA4AF6}" srcOrd="1" destOrd="0" presId="urn:microsoft.com/office/officeart/2005/8/layout/hProcess9"/>
    <dgm:cxn modelId="{132EE7DA-FCBD-4414-8684-87B6E24D9E4A}" type="presParOf" srcId="{1BA99FDC-C678-4443-B199-B1D094BA4AF6}" destId="{68453A47-B002-4950-A3C5-85E96F307CBA}" srcOrd="0" destOrd="0" presId="urn:microsoft.com/office/officeart/2005/8/layout/hProcess9"/>
    <dgm:cxn modelId="{022C3A71-A40D-4A86-B798-28D275313FB2}" type="presParOf" srcId="{1BA99FDC-C678-4443-B199-B1D094BA4AF6}" destId="{1FEA3413-210E-4F88-9228-C6B50BF397D7}" srcOrd="1" destOrd="0" presId="urn:microsoft.com/office/officeart/2005/8/layout/hProcess9"/>
    <dgm:cxn modelId="{307BB59A-B671-4DEA-A5D5-10CF1D2A0A4D}" type="presParOf" srcId="{1BA99FDC-C678-4443-B199-B1D094BA4AF6}" destId="{52E1DB24-1030-4B4D-A3F2-859F8C0FCE0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BC5B1-4D6D-4609-9545-63B4C794C8C6}">
      <dsp:nvSpPr>
        <dsp:cNvPr id="0" name=""/>
        <dsp:cNvSpPr/>
      </dsp:nvSpPr>
      <dsp:spPr>
        <a:xfrm>
          <a:off x="1" y="0"/>
          <a:ext cx="7806940" cy="3019204"/>
        </a:xfrm>
        <a:prstGeom prst="rightArrow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53A47-B002-4950-A3C5-85E96F307CBA}">
      <dsp:nvSpPr>
        <dsp:cNvPr id="0" name=""/>
        <dsp:cNvSpPr/>
      </dsp:nvSpPr>
      <dsp:spPr>
        <a:xfrm>
          <a:off x="903833" y="905761"/>
          <a:ext cx="2285357" cy="1207681"/>
        </a:xfrm>
        <a:prstGeom prst="roundRect">
          <a:avLst/>
        </a:prstGeom>
        <a:solidFill>
          <a:srgbClr val="0A4A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Montserrat" panose="00000500000000000000" pitchFamily="2" charset="-52"/>
            </a:rPr>
            <a:t>СОЗДАНИЕ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Montserrat" panose="00000500000000000000" pitchFamily="2" charset="-52"/>
            </a:rPr>
            <a:t>ЧАТ-БОТА «СОЦИАЛЬНАЯ ПОМОЩЬ»</a:t>
          </a:r>
        </a:p>
      </dsp:txBody>
      <dsp:txXfrm>
        <a:off x="962787" y="964715"/>
        <a:ext cx="2167449" cy="1089773"/>
      </dsp:txXfrm>
    </dsp:sp>
    <dsp:sp modelId="{52E1DB24-1030-4B4D-A3F2-859F8C0FCE0E}">
      <dsp:nvSpPr>
        <dsp:cNvPr id="0" name=""/>
        <dsp:cNvSpPr/>
      </dsp:nvSpPr>
      <dsp:spPr>
        <a:xfrm>
          <a:off x="3442610" y="900580"/>
          <a:ext cx="2854413" cy="1207681"/>
        </a:xfrm>
        <a:prstGeom prst="roundRect">
          <a:avLst/>
        </a:prstGeom>
        <a:solidFill>
          <a:srgbClr val="0A4A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Montserrat" panose="00000500000000000000" pitchFamily="2" charset="-52"/>
            </a:rPr>
            <a:t>АДРЕСНОЕ РАСПРОСТРАНЕНИЕ ИНФОРМАЦИОННЫХ КАРТОЧЕК</a:t>
          </a:r>
        </a:p>
      </dsp:txBody>
      <dsp:txXfrm>
        <a:off x="3501564" y="959534"/>
        <a:ext cx="2736505" cy="1089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0.31291</cdr:x>
      <cdr:y>0.11443</cdr:y>
    </cdr:from>
    <cdr:to>
      <cdr:x>0.38923</cdr:x>
      <cdr:y>0.19902</cdr:y>
    </cdr:to>
    <cdr:sp macro="" textlink="">
      <cdr:nvSpPr>
        <cdr:cNvPr id="2" name="Прямоугольник: скругленные углы 1">
          <a:extLst xmlns:a="http://schemas.openxmlformats.org/drawingml/2006/main">
            <a:ext uri="{FF2B5EF4-FFF2-40B4-BE49-F238E27FC236}">
              <a16:creationId xmlns:a16="http://schemas.microsoft.com/office/drawing/2014/main" id="{A5A536E3-FBF5-410B-AA06-FF2509232E21}"/>
            </a:ext>
          </a:extLst>
        </cdr:cNvPr>
        <cdr:cNvSpPr/>
      </cdr:nvSpPr>
      <cdr:spPr>
        <a:xfrm xmlns:a="http://schemas.openxmlformats.org/drawingml/2006/main">
          <a:off x="3362974" y="589949"/>
          <a:ext cx="820280" cy="436147"/>
        </a:xfrm>
        <a:prstGeom xmlns:a="http://schemas.openxmlformats.org/drawingml/2006/main" prst="roundRect">
          <a:avLst/>
        </a:prstGeom>
        <a:solidFill xmlns:a="http://schemas.openxmlformats.org/drawingml/2006/main">
          <a:srgbClr val="ED7D3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0.31716</cdr:x>
      <cdr:y>0.12091</cdr:y>
    </cdr:from>
    <cdr:to>
      <cdr:x>0.37387</cdr:x>
      <cdr:y>0.19254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a16="http://schemas.microsoft.com/office/drawing/2014/main" id="{1BE76E0D-C8B0-4E0E-93A8-FC3767C5501C}"/>
            </a:ext>
          </a:extLst>
        </cdr:cNvPr>
        <cdr:cNvSpPr/>
      </cdr:nvSpPr>
      <cdr:spPr>
        <a:xfrm xmlns:a="http://schemas.openxmlformats.org/drawingml/2006/main">
          <a:off x="3408698" y="623356"/>
          <a:ext cx="609462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chemeClr val="bg1"/>
              </a:solidFill>
              <a:latin typeface="Montserrat" panose="00000500000000000000" pitchFamily="2" charset="-52"/>
            </a:rPr>
            <a:t>328</a:t>
          </a:r>
          <a:endParaRPr lang="ru-RU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0.38889</cdr:x>
      <cdr:y>0.1123</cdr:y>
    </cdr:from>
    <cdr:to>
      <cdr:x>0.58489</cdr:x>
      <cdr:y>0.20338</cdr:y>
    </cdr:to>
    <cdr:sp macro="" textlink="">
      <cdr:nvSpPr>
        <cdr:cNvPr id="4" name="Заголовок 3">
          <a:extLst xmlns:a="http://schemas.openxmlformats.org/drawingml/2006/main">
            <a:ext uri="{FF2B5EF4-FFF2-40B4-BE49-F238E27FC236}">
              <a16:creationId xmlns:a16="http://schemas.microsoft.com/office/drawing/2014/main" id="{D231B00A-0F9C-4E37-ABCB-78B7626048F8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179582" y="578998"/>
          <a:ext cx="2106521" cy="469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solidFill>
                <a:srgbClr val="0A4A84"/>
              </a:solidFill>
              <a:latin typeface="Montserrat" panose="00000500000000000000" pitchFamily="50" charset="-52"/>
            </a:rPr>
            <a:t>Дети и многодетные семьи</a:t>
          </a:r>
          <a:endParaRPr lang="ru-RU" sz="1400" dirty="0">
            <a:solidFill>
              <a:srgbClr val="0A4A84"/>
            </a:solidFill>
            <a:latin typeface="Montserrat" panose="00000500000000000000" pitchFamily="50" charset="-52"/>
            <a:ea typeface="+mn-ea"/>
            <a:cs typeface="+mn-cs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3C9DA-49F5-4379-ABC0-3D4F99248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AD565-D921-48F7-86F7-D88E87C1C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41C43-6C83-4FAD-AE6A-886DE7DE7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4AB0-F0E4-4528-8C0D-52950EDB33F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A9A3A3-C554-4D4D-9B13-B76E70E68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D35507-2883-4164-A952-BA875857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505-579C-4B95-97DC-5CEB158C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59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5AA56-5B80-4B40-8AD1-495BA4912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2B1561-DE42-4749-BD82-0F52BF3BF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4E6CCA-D5F2-4DD4-830B-D237710B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4AB0-F0E4-4528-8C0D-52950EDB33F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93A2DF-471D-438D-87E0-3D8759F7F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791CF2-87D5-4CBE-8600-542B961C4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505-579C-4B95-97DC-5CEB158C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59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5436F6-298A-4B38-B39A-2D796206E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48EB3F-E1E3-455A-9BAC-ADF06737C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1207CE-104D-4D66-8A1F-D93C4D44E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4AB0-F0E4-4528-8C0D-52950EDB33F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11BA98-BDE8-4B65-8E8C-7124654B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FD723-49D6-4D41-9650-E0D03627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505-579C-4B95-97DC-5CEB158C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9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F2DB0-0F53-43E3-868A-DB8BE752C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B34FA2-A625-43D2-8864-AE65058C0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FF0BC0-97FB-4E92-9768-27ED50CCE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4AB0-F0E4-4528-8C0D-52950EDB33F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A8EC90-E602-4699-B724-0B64AE47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7741C4-B199-41A3-BE8E-4B6816F99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505-579C-4B95-97DC-5CEB158C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2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04E3E-091A-450C-9681-6F897B5B2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93A905-A7C2-41E3-B33E-9634901FB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EEEF35-4E47-43D7-BFCD-8CF4ABE05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4AB0-F0E4-4528-8C0D-52950EDB33F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5C1DD0-F031-4066-872F-7E65AA7A0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08182D-6449-464C-BD82-922F86E8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505-579C-4B95-97DC-5CEB158C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5934D-E3A1-456B-80C7-8D3CEA4BB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3818D5-8134-4F22-B585-A3917F56C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61A31C-43BB-4FDD-AB80-F2217A69F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EDE235-F5DA-4264-BC46-A5BD4178D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4AB0-F0E4-4528-8C0D-52950EDB33F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135743-FD23-4783-BDF1-A8F44AB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25741D-1AFA-4BFB-ADC4-F17497939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505-579C-4B95-97DC-5CEB158C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82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0989F-7419-4C53-8182-EA460AC60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C29D2E-6D74-4919-9E85-63C73495D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BD1428-201C-4233-8200-B00866B2C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87B941-DE19-4D1C-B3EF-865AC8C55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234EA6-413F-4E4B-8A41-104047ACA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44FEEF-8850-4630-AD70-577C783E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4AB0-F0E4-4528-8C0D-52950EDB33F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4ABF54-8A49-40F7-BEFA-B84D162E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7261DA-24CB-4D39-AC9E-32A72B73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505-579C-4B95-97DC-5CEB158C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87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25CCB-54B4-4471-81AC-3936C144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E0C270-CF94-4DB0-B9B1-85BE3410F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4AB0-F0E4-4528-8C0D-52950EDB33F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419363-A04D-4FB8-9BB1-514F41C7B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127B94-E31B-45F4-88F8-2C9F6C42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505-579C-4B95-97DC-5CEB158C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0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D7003C-CFAE-43D2-A1E5-DDB547AF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4AB0-F0E4-4528-8C0D-52950EDB33F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32CFA2-7214-45C0-9293-DF89EF6A4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F1D360-740D-457D-B6DC-F7E57F12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505-579C-4B95-97DC-5CEB158C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13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9AEC8-0287-45E9-8B8B-39BC4E7B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CAD454-7E66-47C4-88F9-A49CE6A5B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FEEF67-3EAB-4BA0-A2FF-72A6DB00B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86FEB0-6265-46FE-A4B0-0E96D5626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4AB0-F0E4-4528-8C0D-52950EDB33F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2EC704-9C58-420E-BCB6-AE72443A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D15FF3-066A-44F7-ADC1-A8C1144A6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505-579C-4B95-97DC-5CEB158C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84FC1-56EA-49C3-BF11-F78CC4E16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478FC9-53B0-47E8-965C-AC64199B5D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B6C929-D0AE-4758-ACEC-AE24B9DD3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2347ED-5BB0-4F5F-A20A-94D46B43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4AB0-F0E4-4528-8C0D-52950EDB33F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858432-EF82-4D19-A062-FDECEDD7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FB6958-09A5-43B9-B734-1AD97A38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B505-579C-4B95-97DC-5CEB158C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99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6D00D-D473-464F-BFFE-344FA79C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CDCC43-C55B-4C3B-B904-CE26C1C00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5DB6DD-968A-48AA-BE1E-716E1C176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D4AB0-F0E4-4528-8C0D-52950EDB33F8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262C9-A252-4221-AF6F-052F25BED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EC8545-7501-4546-8A37-DD8082500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1B505-579C-4B95-97DC-5CEB158C9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3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1.svg"/><Relationship Id="rId3" Type="http://schemas.openxmlformats.org/officeDocument/2006/relationships/image" Target="../media/image28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30.svg"/><Relationship Id="rId15" Type="http://schemas.openxmlformats.org/officeDocument/2006/relationships/image" Target="../media/image33.svg"/><Relationship Id="rId10" Type="http://schemas.openxmlformats.org/officeDocument/2006/relationships/image" Target="../media/image16.png"/><Relationship Id="rId4" Type="http://schemas.openxmlformats.org/officeDocument/2006/relationships/image" Target="../media/image29.png"/><Relationship Id="rId9" Type="http://schemas.openxmlformats.org/officeDocument/2006/relationships/image" Target="../media/image15.sv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BB877D-8C5C-4B52-AB7E-30880D4C2052}"/>
              </a:ext>
            </a:extLst>
          </p:cNvPr>
          <p:cNvSpPr/>
          <p:nvPr/>
        </p:nvSpPr>
        <p:spPr>
          <a:xfrm>
            <a:off x="-95104" y="-17013"/>
            <a:ext cx="12287104" cy="6892025"/>
          </a:xfrm>
          <a:prstGeom prst="rect">
            <a:avLst/>
          </a:prstGeom>
          <a:solidFill>
            <a:srgbClr val="0A4A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Жопочка\Desktop\лого 2.png">
            <a:extLst>
              <a:ext uri="{FF2B5EF4-FFF2-40B4-BE49-F238E27FC236}">
                <a16:creationId xmlns:a16="http://schemas.microsoft.com/office/drawing/2014/main" id="{6B58578D-C293-4E61-8BD4-FDB9BB864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578" y="628739"/>
            <a:ext cx="2129493" cy="791049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C5A42-5D81-4FA3-8BCC-CEE61DEF7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52" y="1613933"/>
            <a:ext cx="8343865" cy="2625317"/>
          </a:xfrm>
        </p:spPr>
        <p:txBody>
          <a:bodyPr>
            <a:noAutofit/>
          </a:bodyPr>
          <a:lstStyle/>
          <a:p>
            <a:pPr algn="l"/>
            <a:r>
              <a:rPr lang="ru-RU" sz="2500" b="1" dirty="0">
                <a:solidFill>
                  <a:srgbClr val="BCEAD6"/>
                </a:solidFill>
                <a:latin typeface="Montserrat Medium" panose="00000600000000000000" pitchFamily="2" charset="-52"/>
              </a:rPr>
              <a:t>ИНФОРМАЦИОННЫЕ ТЕХНОЛОГИИ, </a:t>
            </a:r>
            <a:br>
              <a:rPr lang="ru-RU" sz="2500" b="1" dirty="0">
                <a:solidFill>
                  <a:srgbClr val="BCEAD6"/>
                </a:solidFill>
                <a:latin typeface="Montserrat Medium" panose="00000600000000000000" pitchFamily="2" charset="-52"/>
              </a:rPr>
            </a:br>
            <a:r>
              <a:rPr lang="ru-RU" sz="2500" b="1" dirty="0">
                <a:solidFill>
                  <a:srgbClr val="BCEAD6"/>
                </a:solidFill>
                <a:latin typeface="Montserrat Medium" panose="00000600000000000000" pitchFamily="2" charset="-52"/>
              </a:rPr>
              <a:t>СПОСОБСТВУЮЩИЕ ПОДДЕРЖКЕ И ИНТЕГРАЦИИ ИННОВАЦИОННОЙ МОДЕЛИ РАЗВИТИЯ </a:t>
            </a:r>
            <a:br>
              <a:rPr lang="ru-RU" sz="2500" b="1" dirty="0">
                <a:solidFill>
                  <a:srgbClr val="BCEAD6"/>
                </a:solidFill>
                <a:latin typeface="Montserrat Medium" panose="00000600000000000000" pitchFamily="2" charset="-52"/>
              </a:rPr>
            </a:br>
            <a:r>
              <a:rPr lang="ru-RU" sz="2500" b="1" dirty="0">
                <a:solidFill>
                  <a:srgbClr val="BCEAD6"/>
                </a:solidFill>
                <a:latin typeface="Montserrat Medium" panose="00000600000000000000" pitchFamily="2" charset="-52"/>
              </a:rPr>
              <a:t>ОРЛОВСКОГО СОЦИАЛЬНОГО КЛАСТЕРА</a:t>
            </a:r>
            <a:br>
              <a:rPr lang="ru-RU" sz="2500" b="1" dirty="0">
                <a:solidFill>
                  <a:srgbClr val="BCEAD6"/>
                </a:solidFill>
                <a:latin typeface="Montserrat Medium" panose="00000600000000000000" pitchFamily="2" charset="-52"/>
              </a:rPr>
            </a:br>
            <a:r>
              <a:rPr lang="ru-RU" sz="2500" b="1" dirty="0">
                <a:solidFill>
                  <a:srgbClr val="BCEAD6"/>
                </a:solidFill>
                <a:latin typeface="Montserrat Medium" panose="00000600000000000000" pitchFamily="2" charset="-52"/>
              </a:rPr>
              <a:t>В СОВРЕМЕННЫХ УСЛОВИЯХ</a:t>
            </a:r>
            <a:br>
              <a:rPr lang="ru-RU" sz="2500" dirty="0">
                <a:solidFill>
                  <a:schemeClr val="bg1"/>
                </a:solidFill>
                <a:latin typeface="Montserrat Medium" panose="00000600000000000000" pitchFamily="2" charset="-52"/>
                <a:ea typeface="+mn-ea"/>
                <a:cs typeface="+mn-cs"/>
              </a:rPr>
            </a:br>
            <a:endParaRPr lang="ru-RU" sz="2500" dirty="0">
              <a:solidFill>
                <a:schemeClr val="bg1"/>
              </a:solidFill>
              <a:latin typeface="Montserrat Medium" panose="00000600000000000000" pitchFamily="2" charset="-52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9B6433-17E8-44FF-9B8B-910739E5D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141" y="5698030"/>
            <a:ext cx="4812124" cy="85876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latin typeface="Montserrat" panose="00000500000000000000" pitchFamily="50" charset="-52"/>
              </a:rPr>
              <a:t>Пилипенко Анастасия Юрьевна</a:t>
            </a:r>
            <a:br>
              <a:rPr lang="ru-RU" sz="1800" b="1" dirty="0">
                <a:solidFill>
                  <a:schemeClr val="bg1"/>
                </a:solidFill>
                <a:latin typeface="Montserrat" panose="00000500000000000000" pitchFamily="50" charset="-52"/>
              </a:rPr>
            </a:b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-52"/>
              </a:rPr>
              <a:t>руководитель Центра управления регионом</a:t>
            </a:r>
            <a:br>
              <a:rPr lang="ru-RU" sz="1200" dirty="0">
                <a:solidFill>
                  <a:schemeClr val="bg1"/>
                </a:solidFill>
                <a:latin typeface="Montserrat" panose="00000500000000000000" pitchFamily="50" charset="-52"/>
              </a:rPr>
            </a:br>
            <a:r>
              <a:rPr lang="ru-RU" sz="1200" dirty="0">
                <a:solidFill>
                  <a:schemeClr val="bg1"/>
                </a:solidFill>
                <a:latin typeface="Montserrat" panose="00000500000000000000" pitchFamily="50" charset="-52"/>
              </a:rPr>
              <a:t>Орловской области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DB495329-920A-48FE-A14B-5CB6060CCECD}"/>
              </a:ext>
            </a:extLst>
          </p:cNvPr>
          <p:cNvSpPr/>
          <p:nvPr/>
        </p:nvSpPr>
        <p:spPr>
          <a:xfrm>
            <a:off x="9482343" y="1269701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5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25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3">
            <a:extLst>
              <a:ext uri="{FF2B5EF4-FFF2-40B4-BE49-F238E27FC236}">
                <a16:creationId xmlns:a16="http://schemas.microsoft.com/office/drawing/2014/main" id="{4AF85ED7-F8E5-43BB-AA81-C5064C21B978}"/>
              </a:ext>
            </a:extLst>
          </p:cNvPr>
          <p:cNvGrpSpPr/>
          <p:nvPr/>
        </p:nvGrpSpPr>
        <p:grpSpPr>
          <a:xfrm>
            <a:off x="9482342" y="1089538"/>
            <a:ext cx="480752" cy="480358"/>
            <a:chOff x="15496193" y="1863893"/>
            <a:chExt cx="775970" cy="775335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31EC2B7D-5918-4937-BBA5-B420830CDA75}"/>
                </a:ext>
              </a:extLst>
            </p:cNvPr>
            <p:cNvSpPr/>
            <p:nvPr/>
          </p:nvSpPr>
          <p:spPr>
            <a:xfrm>
              <a:off x="16077172" y="1863893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5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2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692FAEDD-F316-41A4-BA29-64D17D508459}"/>
                </a:ext>
              </a:extLst>
            </p:cNvPr>
            <p:cNvSpPr/>
            <p:nvPr/>
          </p:nvSpPr>
          <p:spPr>
            <a:xfrm>
              <a:off x="15496193" y="1864149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4">
                  <a:moveTo>
                    <a:pt x="775138" y="0"/>
                  </a:moveTo>
                  <a:lnTo>
                    <a:pt x="193313" y="0"/>
                  </a:lnTo>
                  <a:lnTo>
                    <a:pt x="0" y="194517"/>
                  </a:lnTo>
                  <a:lnTo>
                    <a:pt x="580987" y="19451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6">
            <a:extLst>
              <a:ext uri="{FF2B5EF4-FFF2-40B4-BE49-F238E27FC236}">
                <a16:creationId xmlns:a16="http://schemas.microsoft.com/office/drawing/2014/main" id="{2FC690DE-2072-4320-858C-BB6739A7F314}"/>
              </a:ext>
            </a:extLst>
          </p:cNvPr>
          <p:cNvSpPr/>
          <p:nvPr/>
        </p:nvSpPr>
        <p:spPr>
          <a:xfrm>
            <a:off x="10081990" y="1869865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4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25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7">
            <a:extLst>
              <a:ext uri="{FF2B5EF4-FFF2-40B4-BE49-F238E27FC236}">
                <a16:creationId xmlns:a16="http://schemas.microsoft.com/office/drawing/2014/main" id="{3860A3D2-6BCF-45EA-8B14-DDC79F248DC3}"/>
              </a:ext>
            </a:extLst>
          </p:cNvPr>
          <p:cNvGrpSpPr/>
          <p:nvPr/>
        </p:nvGrpSpPr>
        <p:grpSpPr>
          <a:xfrm>
            <a:off x="10081990" y="1689702"/>
            <a:ext cx="480752" cy="480358"/>
            <a:chOff x="16464071" y="2832604"/>
            <a:chExt cx="775970" cy="775335"/>
          </a:xfrm>
        </p:grpSpPr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9E15C597-160E-4EC3-876B-B3201D57994D}"/>
                </a:ext>
              </a:extLst>
            </p:cNvPr>
            <p:cNvSpPr/>
            <p:nvPr/>
          </p:nvSpPr>
          <p:spPr>
            <a:xfrm>
              <a:off x="17045049" y="2832604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5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3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64B5380E-05DC-4C86-ADEC-FA943A624E0D}"/>
                </a:ext>
              </a:extLst>
            </p:cNvPr>
            <p:cNvSpPr/>
            <p:nvPr/>
          </p:nvSpPr>
          <p:spPr>
            <a:xfrm>
              <a:off x="16464071" y="2832865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4">
                  <a:moveTo>
                    <a:pt x="775138" y="0"/>
                  </a:moveTo>
                  <a:lnTo>
                    <a:pt x="193303" y="0"/>
                  </a:lnTo>
                  <a:lnTo>
                    <a:pt x="0" y="194507"/>
                  </a:lnTo>
                  <a:lnTo>
                    <a:pt x="580987" y="19450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0">
            <a:extLst>
              <a:ext uri="{FF2B5EF4-FFF2-40B4-BE49-F238E27FC236}">
                <a16:creationId xmlns:a16="http://schemas.microsoft.com/office/drawing/2014/main" id="{11A4DF76-F59B-4BDE-AF8A-3010C5A039BB}"/>
              </a:ext>
            </a:extLst>
          </p:cNvPr>
          <p:cNvSpPr/>
          <p:nvPr/>
        </p:nvSpPr>
        <p:spPr>
          <a:xfrm>
            <a:off x="9482343" y="670053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5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25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1">
            <a:extLst>
              <a:ext uri="{FF2B5EF4-FFF2-40B4-BE49-F238E27FC236}">
                <a16:creationId xmlns:a16="http://schemas.microsoft.com/office/drawing/2014/main" id="{5E3FC12F-F25C-46EC-809D-D75542B907F8}"/>
              </a:ext>
            </a:extLst>
          </p:cNvPr>
          <p:cNvGrpSpPr/>
          <p:nvPr/>
        </p:nvGrpSpPr>
        <p:grpSpPr>
          <a:xfrm>
            <a:off x="9482342" y="489891"/>
            <a:ext cx="480752" cy="480358"/>
            <a:chOff x="15496193" y="896017"/>
            <a:chExt cx="775970" cy="775335"/>
          </a:xfrm>
        </p:grpSpPr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40DEBEB2-3F0D-4FEE-93D1-92F4E3AC58E4}"/>
                </a:ext>
              </a:extLst>
            </p:cNvPr>
            <p:cNvSpPr/>
            <p:nvPr/>
          </p:nvSpPr>
          <p:spPr>
            <a:xfrm>
              <a:off x="16077172" y="896017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5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2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32FB0C71-F859-48B7-A92C-D67516E716B5}"/>
                </a:ext>
              </a:extLst>
            </p:cNvPr>
            <p:cNvSpPr/>
            <p:nvPr/>
          </p:nvSpPr>
          <p:spPr>
            <a:xfrm>
              <a:off x="15496193" y="896273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4">
                  <a:moveTo>
                    <a:pt x="775138" y="0"/>
                  </a:moveTo>
                  <a:lnTo>
                    <a:pt x="193313" y="0"/>
                  </a:lnTo>
                  <a:lnTo>
                    <a:pt x="0" y="194517"/>
                  </a:lnTo>
                  <a:lnTo>
                    <a:pt x="580987" y="19451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4">
            <a:extLst>
              <a:ext uri="{FF2B5EF4-FFF2-40B4-BE49-F238E27FC236}">
                <a16:creationId xmlns:a16="http://schemas.microsoft.com/office/drawing/2014/main" id="{EC9E89C6-DD12-40AC-AE70-C6D349C7ABA9}"/>
              </a:ext>
            </a:extLst>
          </p:cNvPr>
          <p:cNvSpPr/>
          <p:nvPr/>
        </p:nvSpPr>
        <p:spPr>
          <a:xfrm>
            <a:off x="10081250" y="1269701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5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74C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15">
            <a:extLst>
              <a:ext uri="{FF2B5EF4-FFF2-40B4-BE49-F238E27FC236}">
                <a16:creationId xmlns:a16="http://schemas.microsoft.com/office/drawing/2014/main" id="{E04D7C5B-96BC-4369-A560-AE48652D32CE}"/>
              </a:ext>
            </a:extLst>
          </p:cNvPr>
          <p:cNvGrpSpPr/>
          <p:nvPr/>
        </p:nvGrpSpPr>
        <p:grpSpPr>
          <a:xfrm>
            <a:off x="10081248" y="1089538"/>
            <a:ext cx="480752" cy="480358"/>
            <a:chOff x="16462874" y="1863893"/>
            <a:chExt cx="775970" cy="775335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id="{C080E13A-5C80-41CF-9514-F28E71B5603C}"/>
                </a:ext>
              </a:extLst>
            </p:cNvPr>
            <p:cNvSpPr/>
            <p:nvPr/>
          </p:nvSpPr>
          <p:spPr>
            <a:xfrm>
              <a:off x="17043853" y="1863893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5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2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id="{F840D424-2DA4-419F-9E3C-28103B9B39E7}"/>
                </a:ext>
              </a:extLst>
            </p:cNvPr>
            <p:cNvSpPr/>
            <p:nvPr/>
          </p:nvSpPr>
          <p:spPr>
            <a:xfrm>
              <a:off x="16462874" y="1864149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4">
                  <a:moveTo>
                    <a:pt x="775138" y="0"/>
                  </a:moveTo>
                  <a:lnTo>
                    <a:pt x="193303" y="0"/>
                  </a:lnTo>
                  <a:lnTo>
                    <a:pt x="0" y="194517"/>
                  </a:lnTo>
                  <a:lnTo>
                    <a:pt x="580987" y="19451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D6B25C7A-8E4A-4435-B5E3-29A2A1DCE731}"/>
              </a:ext>
            </a:extLst>
          </p:cNvPr>
          <p:cNvSpPr/>
          <p:nvPr/>
        </p:nvSpPr>
        <p:spPr>
          <a:xfrm>
            <a:off x="10681638" y="670573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5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25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19">
            <a:extLst>
              <a:ext uri="{FF2B5EF4-FFF2-40B4-BE49-F238E27FC236}">
                <a16:creationId xmlns:a16="http://schemas.microsoft.com/office/drawing/2014/main" id="{A7366B21-E5B5-40FD-B2A4-E4B7A83AF2BE}"/>
              </a:ext>
            </a:extLst>
          </p:cNvPr>
          <p:cNvGrpSpPr/>
          <p:nvPr/>
        </p:nvGrpSpPr>
        <p:grpSpPr>
          <a:xfrm>
            <a:off x="10681637" y="490410"/>
            <a:ext cx="480752" cy="480358"/>
            <a:chOff x="17431948" y="896855"/>
            <a:chExt cx="775970" cy="775335"/>
          </a:xfrm>
        </p:grpSpPr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EDCB33AB-026F-4E0E-B476-A9474E1045BE}"/>
                </a:ext>
              </a:extLst>
            </p:cNvPr>
            <p:cNvSpPr/>
            <p:nvPr/>
          </p:nvSpPr>
          <p:spPr>
            <a:xfrm>
              <a:off x="18012927" y="896855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5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2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1">
              <a:extLst>
                <a:ext uri="{FF2B5EF4-FFF2-40B4-BE49-F238E27FC236}">
                  <a16:creationId xmlns:a16="http://schemas.microsoft.com/office/drawing/2014/main" id="{4D1DA36C-90BE-45A4-8BB0-A23B98C89CC8}"/>
                </a:ext>
              </a:extLst>
            </p:cNvPr>
            <p:cNvSpPr/>
            <p:nvPr/>
          </p:nvSpPr>
          <p:spPr>
            <a:xfrm>
              <a:off x="17431948" y="897111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4">
                  <a:moveTo>
                    <a:pt x="775138" y="0"/>
                  </a:moveTo>
                  <a:lnTo>
                    <a:pt x="193303" y="0"/>
                  </a:lnTo>
                  <a:lnTo>
                    <a:pt x="0" y="194517"/>
                  </a:lnTo>
                  <a:lnTo>
                    <a:pt x="580987" y="19451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2">
            <a:extLst>
              <a:ext uri="{FF2B5EF4-FFF2-40B4-BE49-F238E27FC236}">
                <a16:creationId xmlns:a16="http://schemas.microsoft.com/office/drawing/2014/main" id="{1C6DE247-83D3-4740-B29B-ED5B799E52E0}"/>
              </a:ext>
            </a:extLst>
          </p:cNvPr>
          <p:cNvSpPr/>
          <p:nvPr/>
        </p:nvSpPr>
        <p:spPr>
          <a:xfrm>
            <a:off x="9482343" y="2469512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4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25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3">
            <a:extLst>
              <a:ext uri="{FF2B5EF4-FFF2-40B4-BE49-F238E27FC236}">
                <a16:creationId xmlns:a16="http://schemas.microsoft.com/office/drawing/2014/main" id="{EB82EB2A-DA13-4D93-A3D7-3ED0B26FDE96}"/>
              </a:ext>
            </a:extLst>
          </p:cNvPr>
          <p:cNvGrpSpPr/>
          <p:nvPr/>
        </p:nvGrpSpPr>
        <p:grpSpPr>
          <a:xfrm>
            <a:off x="9482342" y="2289350"/>
            <a:ext cx="480752" cy="480358"/>
            <a:chOff x="15496193" y="3800481"/>
            <a:chExt cx="775970" cy="775335"/>
          </a:xfrm>
        </p:grpSpPr>
        <p:sp>
          <p:nvSpPr>
            <p:cNvPr id="29" name="object 24">
              <a:extLst>
                <a:ext uri="{FF2B5EF4-FFF2-40B4-BE49-F238E27FC236}">
                  <a16:creationId xmlns:a16="http://schemas.microsoft.com/office/drawing/2014/main" id="{D9EB9DE2-F369-488E-BBF2-00E8D3686051}"/>
                </a:ext>
              </a:extLst>
            </p:cNvPr>
            <p:cNvSpPr/>
            <p:nvPr/>
          </p:nvSpPr>
          <p:spPr>
            <a:xfrm>
              <a:off x="16077172" y="3800481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5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3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5">
              <a:extLst>
                <a:ext uri="{FF2B5EF4-FFF2-40B4-BE49-F238E27FC236}">
                  <a16:creationId xmlns:a16="http://schemas.microsoft.com/office/drawing/2014/main" id="{3B580D42-4A34-48E0-8C4A-8F7C0AEB00B4}"/>
                </a:ext>
              </a:extLst>
            </p:cNvPr>
            <p:cNvSpPr/>
            <p:nvPr/>
          </p:nvSpPr>
          <p:spPr>
            <a:xfrm>
              <a:off x="15496193" y="3800741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5">
                  <a:moveTo>
                    <a:pt x="775138" y="0"/>
                  </a:moveTo>
                  <a:lnTo>
                    <a:pt x="193313" y="0"/>
                  </a:lnTo>
                  <a:lnTo>
                    <a:pt x="0" y="194507"/>
                  </a:lnTo>
                  <a:lnTo>
                    <a:pt x="580987" y="19450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26">
            <a:extLst>
              <a:ext uri="{FF2B5EF4-FFF2-40B4-BE49-F238E27FC236}">
                <a16:creationId xmlns:a16="http://schemas.microsoft.com/office/drawing/2014/main" id="{1644110A-FADB-4B9D-858B-33537970E3DE}"/>
              </a:ext>
            </a:extLst>
          </p:cNvPr>
          <p:cNvSpPr/>
          <p:nvPr/>
        </p:nvSpPr>
        <p:spPr>
          <a:xfrm>
            <a:off x="10081990" y="3069679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4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25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27">
            <a:extLst>
              <a:ext uri="{FF2B5EF4-FFF2-40B4-BE49-F238E27FC236}">
                <a16:creationId xmlns:a16="http://schemas.microsoft.com/office/drawing/2014/main" id="{6236D44D-DC45-4CBD-9768-5E30C097DA10}"/>
              </a:ext>
            </a:extLst>
          </p:cNvPr>
          <p:cNvGrpSpPr/>
          <p:nvPr/>
        </p:nvGrpSpPr>
        <p:grpSpPr>
          <a:xfrm>
            <a:off x="10081990" y="2889517"/>
            <a:ext cx="480752" cy="480358"/>
            <a:chOff x="16464071" y="4769197"/>
            <a:chExt cx="775970" cy="775335"/>
          </a:xfrm>
        </p:grpSpPr>
        <p:sp>
          <p:nvSpPr>
            <p:cNvPr id="33" name="object 28">
              <a:extLst>
                <a:ext uri="{FF2B5EF4-FFF2-40B4-BE49-F238E27FC236}">
                  <a16:creationId xmlns:a16="http://schemas.microsoft.com/office/drawing/2014/main" id="{7DCC9388-9077-47A2-97FF-821FE0E4E350}"/>
                </a:ext>
              </a:extLst>
            </p:cNvPr>
            <p:cNvSpPr/>
            <p:nvPr/>
          </p:nvSpPr>
          <p:spPr>
            <a:xfrm>
              <a:off x="17045049" y="4769197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5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2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9">
              <a:extLst>
                <a:ext uri="{FF2B5EF4-FFF2-40B4-BE49-F238E27FC236}">
                  <a16:creationId xmlns:a16="http://schemas.microsoft.com/office/drawing/2014/main" id="{CA9026E7-CB2E-46F2-819C-34D6ED775A66}"/>
                </a:ext>
              </a:extLst>
            </p:cNvPr>
            <p:cNvSpPr/>
            <p:nvPr/>
          </p:nvSpPr>
          <p:spPr>
            <a:xfrm>
              <a:off x="16464071" y="4769452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5">
                  <a:moveTo>
                    <a:pt x="775138" y="0"/>
                  </a:moveTo>
                  <a:lnTo>
                    <a:pt x="193303" y="0"/>
                  </a:lnTo>
                  <a:lnTo>
                    <a:pt x="0" y="194517"/>
                  </a:lnTo>
                  <a:lnTo>
                    <a:pt x="580987" y="19451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0">
            <a:extLst>
              <a:ext uri="{FF2B5EF4-FFF2-40B4-BE49-F238E27FC236}">
                <a16:creationId xmlns:a16="http://schemas.microsoft.com/office/drawing/2014/main" id="{04CAE5AA-C321-4BD2-938C-C5A99C00AE12}"/>
              </a:ext>
            </a:extLst>
          </p:cNvPr>
          <p:cNvSpPr/>
          <p:nvPr/>
        </p:nvSpPr>
        <p:spPr>
          <a:xfrm>
            <a:off x="10680894" y="2469512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4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25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1">
            <a:extLst>
              <a:ext uri="{FF2B5EF4-FFF2-40B4-BE49-F238E27FC236}">
                <a16:creationId xmlns:a16="http://schemas.microsoft.com/office/drawing/2014/main" id="{29FA41D6-7FD8-4AC1-BF44-EAFA522AAD48}"/>
              </a:ext>
            </a:extLst>
          </p:cNvPr>
          <p:cNvGrpSpPr/>
          <p:nvPr/>
        </p:nvGrpSpPr>
        <p:grpSpPr>
          <a:xfrm>
            <a:off x="10680895" y="2289350"/>
            <a:ext cx="480752" cy="480358"/>
            <a:chOff x="17430751" y="3800481"/>
            <a:chExt cx="775970" cy="775335"/>
          </a:xfrm>
        </p:grpSpPr>
        <p:sp>
          <p:nvSpPr>
            <p:cNvPr id="37" name="object 32">
              <a:extLst>
                <a:ext uri="{FF2B5EF4-FFF2-40B4-BE49-F238E27FC236}">
                  <a16:creationId xmlns:a16="http://schemas.microsoft.com/office/drawing/2014/main" id="{504DD252-07A1-400E-A58C-E27B13FD35A6}"/>
                </a:ext>
              </a:extLst>
            </p:cNvPr>
            <p:cNvSpPr/>
            <p:nvPr/>
          </p:nvSpPr>
          <p:spPr>
            <a:xfrm>
              <a:off x="18011729" y="3800481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5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3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3">
              <a:extLst>
                <a:ext uri="{FF2B5EF4-FFF2-40B4-BE49-F238E27FC236}">
                  <a16:creationId xmlns:a16="http://schemas.microsoft.com/office/drawing/2014/main" id="{233A1CCD-2CFC-468E-B0A2-AF00FED11DC0}"/>
                </a:ext>
              </a:extLst>
            </p:cNvPr>
            <p:cNvSpPr/>
            <p:nvPr/>
          </p:nvSpPr>
          <p:spPr>
            <a:xfrm>
              <a:off x="17430751" y="3800741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5">
                  <a:moveTo>
                    <a:pt x="775138" y="0"/>
                  </a:moveTo>
                  <a:lnTo>
                    <a:pt x="193303" y="0"/>
                  </a:lnTo>
                  <a:lnTo>
                    <a:pt x="0" y="194507"/>
                  </a:lnTo>
                  <a:lnTo>
                    <a:pt x="580987" y="19450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4">
            <a:extLst>
              <a:ext uri="{FF2B5EF4-FFF2-40B4-BE49-F238E27FC236}">
                <a16:creationId xmlns:a16="http://schemas.microsoft.com/office/drawing/2014/main" id="{57ED8048-857B-43DE-AB2B-DEFC64BE753B}"/>
              </a:ext>
            </a:extLst>
          </p:cNvPr>
          <p:cNvSpPr/>
          <p:nvPr/>
        </p:nvSpPr>
        <p:spPr>
          <a:xfrm>
            <a:off x="10681638" y="1870384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4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25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35">
            <a:extLst>
              <a:ext uri="{FF2B5EF4-FFF2-40B4-BE49-F238E27FC236}">
                <a16:creationId xmlns:a16="http://schemas.microsoft.com/office/drawing/2014/main" id="{CCE12E5C-E276-4711-9275-67EFF1DD63A9}"/>
              </a:ext>
            </a:extLst>
          </p:cNvPr>
          <p:cNvGrpSpPr/>
          <p:nvPr/>
        </p:nvGrpSpPr>
        <p:grpSpPr>
          <a:xfrm>
            <a:off x="10681637" y="1690222"/>
            <a:ext cx="480752" cy="480358"/>
            <a:chOff x="17431948" y="2833443"/>
            <a:chExt cx="775970" cy="775335"/>
          </a:xfrm>
        </p:grpSpPr>
        <p:sp>
          <p:nvSpPr>
            <p:cNvPr id="41" name="object 36">
              <a:extLst>
                <a:ext uri="{FF2B5EF4-FFF2-40B4-BE49-F238E27FC236}">
                  <a16:creationId xmlns:a16="http://schemas.microsoft.com/office/drawing/2014/main" id="{29BB3C13-54D4-402F-B963-4F1D3714BC97}"/>
                </a:ext>
              </a:extLst>
            </p:cNvPr>
            <p:cNvSpPr/>
            <p:nvPr/>
          </p:nvSpPr>
          <p:spPr>
            <a:xfrm>
              <a:off x="18012927" y="2833443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5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2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7">
              <a:extLst>
                <a:ext uri="{FF2B5EF4-FFF2-40B4-BE49-F238E27FC236}">
                  <a16:creationId xmlns:a16="http://schemas.microsoft.com/office/drawing/2014/main" id="{7AB04B49-F085-40CC-8B85-2FD44FD97CA7}"/>
                </a:ext>
              </a:extLst>
            </p:cNvPr>
            <p:cNvSpPr/>
            <p:nvPr/>
          </p:nvSpPr>
          <p:spPr>
            <a:xfrm>
              <a:off x="17431948" y="2833699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4">
                  <a:moveTo>
                    <a:pt x="775138" y="0"/>
                  </a:moveTo>
                  <a:lnTo>
                    <a:pt x="193303" y="0"/>
                  </a:lnTo>
                  <a:lnTo>
                    <a:pt x="0" y="194517"/>
                  </a:lnTo>
                  <a:lnTo>
                    <a:pt x="580987" y="19451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2">
            <a:extLst>
              <a:ext uri="{FF2B5EF4-FFF2-40B4-BE49-F238E27FC236}">
                <a16:creationId xmlns:a16="http://schemas.microsoft.com/office/drawing/2014/main" id="{FED89AEC-C22F-47B5-A235-99F28DC0BE9A}"/>
              </a:ext>
            </a:extLst>
          </p:cNvPr>
          <p:cNvSpPr/>
          <p:nvPr/>
        </p:nvSpPr>
        <p:spPr>
          <a:xfrm>
            <a:off x="9482343" y="4267935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4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25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3">
            <a:extLst>
              <a:ext uri="{FF2B5EF4-FFF2-40B4-BE49-F238E27FC236}">
                <a16:creationId xmlns:a16="http://schemas.microsoft.com/office/drawing/2014/main" id="{22E00E24-7DED-4B28-B03C-361EC145EFA9}"/>
              </a:ext>
            </a:extLst>
          </p:cNvPr>
          <p:cNvGrpSpPr/>
          <p:nvPr/>
        </p:nvGrpSpPr>
        <p:grpSpPr>
          <a:xfrm>
            <a:off x="9482342" y="4087772"/>
            <a:ext cx="480752" cy="480358"/>
            <a:chOff x="15496193" y="6703273"/>
            <a:chExt cx="775970" cy="775335"/>
          </a:xfrm>
        </p:grpSpPr>
        <p:sp>
          <p:nvSpPr>
            <p:cNvPr id="45" name="object 44">
              <a:extLst>
                <a:ext uri="{FF2B5EF4-FFF2-40B4-BE49-F238E27FC236}">
                  <a16:creationId xmlns:a16="http://schemas.microsoft.com/office/drawing/2014/main" id="{FF2F2019-2223-46C2-886C-1995CA3EE4EA}"/>
                </a:ext>
              </a:extLst>
            </p:cNvPr>
            <p:cNvSpPr/>
            <p:nvPr/>
          </p:nvSpPr>
          <p:spPr>
            <a:xfrm>
              <a:off x="16077172" y="6703273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4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3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5">
              <a:extLst>
                <a:ext uri="{FF2B5EF4-FFF2-40B4-BE49-F238E27FC236}">
                  <a16:creationId xmlns:a16="http://schemas.microsoft.com/office/drawing/2014/main" id="{EA0B6A96-78EC-4F05-837F-42600511DDE3}"/>
                </a:ext>
              </a:extLst>
            </p:cNvPr>
            <p:cNvSpPr/>
            <p:nvPr/>
          </p:nvSpPr>
          <p:spPr>
            <a:xfrm>
              <a:off x="15496193" y="6703534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5">
                  <a:moveTo>
                    <a:pt x="775138" y="0"/>
                  </a:moveTo>
                  <a:lnTo>
                    <a:pt x="193313" y="0"/>
                  </a:lnTo>
                  <a:lnTo>
                    <a:pt x="0" y="194507"/>
                  </a:lnTo>
                  <a:lnTo>
                    <a:pt x="580987" y="19450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6">
            <a:extLst>
              <a:ext uri="{FF2B5EF4-FFF2-40B4-BE49-F238E27FC236}">
                <a16:creationId xmlns:a16="http://schemas.microsoft.com/office/drawing/2014/main" id="{9FD8FC50-FCD8-4589-85FC-06F4249CF9D7}"/>
              </a:ext>
            </a:extLst>
          </p:cNvPr>
          <p:cNvSpPr/>
          <p:nvPr/>
        </p:nvSpPr>
        <p:spPr>
          <a:xfrm>
            <a:off x="10081990" y="4868101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4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74C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7">
            <a:extLst>
              <a:ext uri="{FF2B5EF4-FFF2-40B4-BE49-F238E27FC236}">
                <a16:creationId xmlns:a16="http://schemas.microsoft.com/office/drawing/2014/main" id="{9400404C-D914-4E68-ACF1-C41BFF4F60B3}"/>
              </a:ext>
            </a:extLst>
          </p:cNvPr>
          <p:cNvGrpSpPr/>
          <p:nvPr/>
        </p:nvGrpSpPr>
        <p:grpSpPr>
          <a:xfrm>
            <a:off x="10081990" y="4687940"/>
            <a:ext cx="480752" cy="480358"/>
            <a:chOff x="16464071" y="7671989"/>
            <a:chExt cx="775970" cy="775335"/>
          </a:xfrm>
        </p:grpSpPr>
        <p:sp>
          <p:nvSpPr>
            <p:cNvPr id="49" name="object 48">
              <a:extLst>
                <a:ext uri="{FF2B5EF4-FFF2-40B4-BE49-F238E27FC236}">
                  <a16:creationId xmlns:a16="http://schemas.microsoft.com/office/drawing/2014/main" id="{4C165EBE-A904-4174-9933-1AAF0F853D28}"/>
                </a:ext>
              </a:extLst>
            </p:cNvPr>
            <p:cNvSpPr/>
            <p:nvPr/>
          </p:nvSpPr>
          <p:spPr>
            <a:xfrm>
              <a:off x="17045049" y="7671989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4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2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9">
              <a:extLst>
                <a:ext uri="{FF2B5EF4-FFF2-40B4-BE49-F238E27FC236}">
                  <a16:creationId xmlns:a16="http://schemas.microsoft.com/office/drawing/2014/main" id="{E88C72AE-A0DA-442D-836C-05CEBA18C378}"/>
                </a:ext>
              </a:extLst>
            </p:cNvPr>
            <p:cNvSpPr/>
            <p:nvPr/>
          </p:nvSpPr>
          <p:spPr>
            <a:xfrm>
              <a:off x="16464071" y="7672245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5">
                  <a:moveTo>
                    <a:pt x="775138" y="0"/>
                  </a:moveTo>
                  <a:lnTo>
                    <a:pt x="193303" y="0"/>
                  </a:lnTo>
                  <a:lnTo>
                    <a:pt x="0" y="194517"/>
                  </a:lnTo>
                  <a:lnTo>
                    <a:pt x="580987" y="19451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0">
            <a:extLst>
              <a:ext uri="{FF2B5EF4-FFF2-40B4-BE49-F238E27FC236}">
                <a16:creationId xmlns:a16="http://schemas.microsoft.com/office/drawing/2014/main" id="{30856A82-C088-4217-8FE6-D39A0DE002D4}"/>
              </a:ext>
            </a:extLst>
          </p:cNvPr>
          <p:cNvSpPr/>
          <p:nvPr/>
        </p:nvSpPr>
        <p:spPr>
          <a:xfrm>
            <a:off x="9482343" y="3668287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4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25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1">
            <a:extLst>
              <a:ext uri="{FF2B5EF4-FFF2-40B4-BE49-F238E27FC236}">
                <a16:creationId xmlns:a16="http://schemas.microsoft.com/office/drawing/2014/main" id="{ED46DD06-A357-4627-800D-4314A37C717F}"/>
              </a:ext>
            </a:extLst>
          </p:cNvPr>
          <p:cNvGrpSpPr/>
          <p:nvPr/>
        </p:nvGrpSpPr>
        <p:grpSpPr>
          <a:xfrm>
            <a:off x="9482342" y="3488125"/>
            <a:ext cx="480752" cy="480358"/>
            <a:chOff x="15496193" y="5735397"/>
            <a:chExt cx="775970" cy="775335"/>
          </a:xfrm>
        </p:grpSpPr>
        <p:sp>
          <p:nvSpPr>
            <p:cNvPr id="53" name="object 52">
              <a:extLst>
                <a:ext uri="{FF2B5EF4-FFF2-40B4-BE49-F238E27FC236}">
                  <a16:creationId xmlns:a16="http://schemas.microsoft.com/office/drawing/2014/main" id="{C76ADF2B-53C0-4C58-8FA4-61518E02566B}"/>
                </a:ext>
              </a:extLst>
            </p:cNvPr>
            <p:cNvSpPr/>
            <p:nvPr/>
          </p:nvSpPr>
          <p:spPr>
            <a:xfrm>
              <a:off x="16077172" y="5735397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4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3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3">
              <a:extLst>
                <a:ext uri="{FF2B5EF4-FFF2-40B4-BE49-F238E27FC236}">
                  <a16:creationId xmlns:a16="http://schemas.microsoft.com/office/drawing/2014/main" id="{95E14225-4004-4F4E-A984-9726DBA3B97E}"/>
                </a:ext>
              </a:extLst>
            </p:cNvPr>
            <p:cNvSpPr/>
            <p:nvPr/>
          </p:nvSpPr>
          <p:spPr>
            <a:xfrm>
              <a:off x="15496193" y="5735657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5">
                  <a:moveTo>
                    <a:pt x="775138" y="0"/>
                  </a:moveTo>
                  <a:lnTo>
                    <a:pt x="193313" y="0"/>
                  </a:lnTo>
                  <a:lnTo>
                    <a:pt x="0" y="194507"/>
                  </a:lnTo>
                  <a:lnTo>
                    <a:pt x="580987" y="19450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4">
            <a:extLst>
              <a:ext uri="{FF2B5EF4-FFF2-40B4-BE49-F238E27FC236}">
                <a16:creationId xmlns:a16="http://schemas.microsoft.com/office/drawing/2014/main" id="{FD9EB013-C7A0-4D0A-A0B2-64A41AFCEB03}"/>
              </a:ext>
            </a:extLst>
          </p:cNvPr>
          <p:cNvSpPr/>
          <p:nvPr/>
        </p:nvSpPr>
        <p:spPr>
          <a:xfrm>
            <a:off x="10081250" y="4267935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4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74C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object 55">
            <a:extLst>
              <a:ext uri="{FF2B5EF4-FFF2-40B4-BE49-F238E27FC236}">
                <a16:creationId xmlns:a16="http://schemas.microsoft.com/office/drawing/2014/main" id="{ACE581FD-CE1C-4BF9-BBE2-F3005AE4DAF4}"/>
              </a:ext>
            </a:extLst>
          </p:cNvPr>
          <p:cNvGrpSpPr/>
          <p:nvPr/>
        </p:nvGrpSpPr>
        <p:grpSpPr>
          <a:xfrm>
            <a:off x="10081248" y="4087772"/>
            <a:ext cx="480752" cy="480358"/>
            <a:chOff x="16462874" y="6703273"/>
            <a:chExt cx="775970" cy="775335"/>
          </a:xfrm>
        </p:grpSpPr>
        <p:sp>
          <p:nvSpPr>
            <p:cNvPr id="57" name="object 56">
              <a:extLst>
                <a:ext uri="{FF2B5EF4-FFF2-40B4-BE49-F238E27FC236}">
                  <a16:creationId xmlns:a16="http://schemas.microsoft.com/office/drawing/2014/main" id="{2C14172F-AD3D-4BB8-A832-D637E67A2102}"/>
                </a:ext>
              </a:extLst>
            </p:cNvPr>
            <p:cNvSpPr/>
            <p:nvPr/>
          </p:nvSpPr>
          <p:spPr>
            <a:xfrm>
              <a:off x="17043853" y="6703273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4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3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7">
              <a:extLst>
                <a:ext uri="{FF2B5EF4-FFF2-40B4-BE49-F238E27FC236}">
                  <a16:creationId xmlns:a16="http://schemas.microsoft.com/office/drawing/2014/main" id="{341717DD-326C-43E9-A727-9DEB08CA0991}"/>
                </a:ext>
              </a:extLst>
            </p:cNvPr>
            <p:cNvSpPr/>
            <p:nvPr/>
          </p:nvSpPr>
          <p:spPr>
            <a:xfrm>
              <a:off x="16462874" y="6703534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5">
                  <a:moveTo>
                    <a:pt x="775138" y="0"/>
                  </a:moveTo>
                  <a:lnTo>
                    <a:pt x="193303" y="0"/>
                  </a:lnTo>
                  <a:lnTo>
                    <a:pt x="0" y="194507"/>
                  </a:lnTo>
                  <a:lnTo>
                    <a:pt x="580987" y="19450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8">
            <a:extLst>
              <a:ext uri="{FF2B5EF4-FFF2-40B4-BE49-F238E27FC236}">
                <a16:creationId xmlns:a16="http://schemas.microsoft.com/office/drawing/2014/main" id="{AFF68979-349F-46D6-B977-A28087AAD3B3}"/>
              </a:ext>
            </a:extLst>
          </p:cNvPr>
          <p:cNvSpPr/>
          <p:nvPr/>
        </p:nvSpPr>
        <p:spPr>
          <a:xfrm>
            <a:off x="10681638" y="3668807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4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25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object 59">
            <a:extLst>
              <a:ext uri="{FF2B5EF4-FFF2-40B4-BE49-F238E27FC236}">
                <a16:creationId xmlns:a16="http://schemas.microsoft.com/office/drawing/2014/main" id="{42B31358-D2F3-4D0A-BF3A-B0FE86656627}"/>
              </a:ext>
            </a:extLst>
          </p:cNvPr>
          <p:cNvGrpSpPr/>
          <p:nvPr/>
        </p:nvGrpSpPr>
        <p:grpSpPr>
          <a:xfrm>
            <a:off x="10681637" y="3488644"/>
            <a:ext cx="480752" cy="480358"/>
            <a:chOff x="17431948" y="5736234"/>
            <a:chExt cx="775970" cy="775335"/>
          </a:xfrm>
        </p:grpSpPr>
        <p:sp>
          <p:nvSpPr>
            <p:cNvPr id="61" name="object 60">
              <a:extLst>
                <a:ext uri="{FF2B5EF4-FFF2-40B4-BE49-F238E27FC236}">
                  <a16:creationId xmlns:a16="http://schemas.microsoft.com/office/drawing/2014/main" id="{7234F7E4-2D80-4237-B567-780F057A7BAA}"/>
                </a:ext>
              </a:extLst>
            </p:cNvPr>
            <p:cNvSpPr/>
            <p:nvPr/>
          </p:nvSpPr>
          <p:spPr>
            <a:xfrm>
              <a:off x="18012927" y="5736234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4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2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1">
              <a:extLst>
                <a:ext uri="{FF2B5EF4-FFF2-40B4-BE49-F238E27FC236}">
                  <a16:creationId xmlns:a16="http://schemas.microsoft.com/office/drawing/2014/main" id="{C12A6B2E-89EA-451B-AF53-1301D3896FDC}"/>
                </a:ext>
              </a:extLst>
            </p:cNvPr>
            <p:cNvSpPr/>
            <p:nvPr/>
          </p:nvSpPr>
          <p:spPr>
            <a:xfrm>
              <a:off x="17431948" y="5736491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5">
                  <a:moveTo>
                    <a:pt x="775138" y="0"/>
                  </a:moveTo>
                  <a:lnTo>
                    <a:pt x="193303" y="0"/>
                  </a:lnTo>
                  <a:lnTo>
                    <a:pt x="0" y="194517"/>
                  </a:lnTo>
                  <a:lnTo>
                    <a:pt x="580987" y="19451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6">
            <a:extLst>
              <a:ext uri="{FF2B5EF4-FFF2-40B4-BE49-F238E27FC236}">
                <a16:creationId xmlns:a16="http://schemas.microsoft.com/office/drawing/2014/main" id="{49463444-D55E-4E22-BD89-85B5EA8778EF}"/>
              </a:ext>
            </a:extLst>
          </p:cNvPr>
          <p:cNvSpPr/>
          <p:nvPr/>
        </p:nvSpPr>
        <p:spPr>
          <a:xfrm>
            <a:off x="9482343" y="5467749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4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25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" name="object 67">
            <a:extLst>
              <a:ext uri="{FF2B5EF4-FFF2-40B4-BE49-F238E27FC236}">
                <a16:creationId xmlns:a16="http://schemas.microsoft.com/office/drawing/2014/main" id="{A0F86A63-085C-43CD-B203-9FC2787F3DE1}"/>
              </a:ext>
            </a:extLst>
          </p:cNvPr>
          <p:cNvGrpSpPr/>
          <p:nvPr/>
        </p:nvGrpSpPr>
        <p:grpSpPr>
          <a:xfrm>
            <a:off x="9482342" y="5287587"/>
            <a:ext cx="480752" cy="480358"/>
            <a:chOff x="15496193" y="8639865"/>
            <a:chExt cx="775970" cy="775335"/>
          </a:xfrm>
        </p:grpSpPr>
        <p:sp>
          <p:nvSpPr>
            <p:cNvPr id="65" name="object 68">
              <a:extLst>
                <a:ext uri="{FF2B5EF4-FFF2-40B4-BE49-F238E27FC236}">
                  <a16:creationId xmlns:a16="http://schemas.microsoft.com/office/drawing/2014/main" id="{CF1904A1-1D86-43AA-B969-9CC7773BF743}"/>
                </a:ext>
              </a:extLst>
            </p:cNvPr>
            <p:cNvSpPr/>
            <p:nvPr/>
          </p:nvSpPr>
          <p:spPr>
            <a:xfrm>
              <a:off x="16077172" y="8639865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4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2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9">
              <a:extLst>
                <a:ext uri="{FF2B5EF4-FFF2-40B4-BE49-F238E27FC236}">
                  <a16:creationId xmlns:a16="http://schemas.microsoft.com/office/drawing/2014/main" id="{428ECF17-F084-454C-8202-21F2808A0F36}"/>
                </a:ext>
              </a:extLst>
            </p:cNvPr>
            <p:cNvSpPr/>
            <p:nvPr/>
          </p:nvSpPr>
          <p:spPr>
            <a:xfrm>
              <a:off x="15496193" y="8640121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5">
                  <a:moveTo>
                    <a:pt x="775138" y="0"/>
                  </a:moveTo>
                  <a:lnTo>
                    <a:pt x="193313" y="0"/>
                  </a:lnTo>
                  <a:lnTo>
                    <a:pt x="0" y="194517"/>
                  </a:lnTo>
                  <a:lnTo>
                    <a:pt x="580987" y="19451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70">
            <a:extLst>
              <a:ext uri="{FF2B5EF4-FFF2-40B4-BE49-F238E27FC236}">
                <a16:creationId xmlns:a16="http://schemas.microsoft.com/office/drawing/2014/main" id="{E7C0C626-18B7-42B6-AFBC-FA8764AB5A7C}"/>
              </a:ext>
            </a:extLst>
          </p:cNvPr>
          <p:cNvSpPr/>
          <p:nvPr/>
        </p:nvSpPr>
        <p:spPr>
          <a:xfrm>
            <a:off x="10081990" y="6067913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4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25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" name="object 71">
            <a:extLst>
              <a:ext uri="{FF2B5EF4-FFF2-40B4-BE49-F238E27FC236}">
                <a16:creationId xmlns:a16="http://schemas.microsoft.com/office/drawing/2014/main" id="{A9BC4A46-E402-4A5E-B22B-67BDC2F6ED2B}"/>
              </a:ext>
            </a:extLst>
          </p:cNvPr>
          <p:cNvGrpSpPr/>
          <p:nvPr/>
        </p:nvGrpSpPr>
        <p:grpSpPr>
          <a:xfrm>
            <a:off x="10081990" y="5887751"/>
            <a:ext cx="480752" cy="480358"/>
            <a:chOff x="16464071" y="9608576"/>
            <a:chExt cx="775970" cy="775335"/>
          </a:xfrm>
        </p:grpSpPr>
        <p:sp>
          <p:nvSpPr>
            <p:cNvPr id="69" name="object 72">
              <a:extLst>
                <a:ext uri="{FF2B5EF4-FFF2-40B4-BE49-F238E27FC236}">
                  <a16:creationId xmlns:a16="http://schemas.microsoft.com/office/drawing/2014/main" id="{CFD565BF-A12C-4559-8788-754799A795CF}"/>
                </a:ext>
              </a:extLst>
            </p:cNvPr>
            <p:cNvSpPr/>
            <p:nvPr/>
          </p:nvSpPr>
          <p:spPr>
            <a:xfrm>
              <a:off x="17045049" y="9608576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4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3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3">
              <a:extLst>
                <a:ext uri="{FF2B5EF4-FFF2-40B4-BE49-F238E27FC236}">
                  <a16:creationId xmlns:a16="http://schemas.microsoft.com/office/drawing/2014/main" id="{BF8D72A1-1DDD-4CDA-844E-4D6728A912F6}"/>
                </a:ext>
              </a:extLst>
            </p:cNvPr>
            <p:cNvSpPr/>
            <p:nvPr/>
          </p:nvSpPr>
          <p:spPr>
            <a:xfrm>
              <a:off x="16464071" y="9608831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5">
                  <a:moveTo>
                    <a:pt x="775138" y="0"/>
                  </a:moveTo>
                  <a:lnTo>
                    <a:pt x="193303" y="0"/>
                  </a:lnTo>
                  <a:lnTo>
                    <a:pt x="0" y="194517"/>
                  </a:lnTo>
                  <a:lnTo>
                    <a:pt x="580987" y="19451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4">
            <a:extLst>
              <a:ext uri="{FF2B5EF4-FFF2-40B4-BE49-F238E27FC236}">
                <a16:creationId xmlns:a16="http://schemas.microsoft.com/office/drawing/2014/main" id="{56E70343-6864-4C14-82A4-E5445465F28F}"/>
              </a:ext>
            </a:extLst>
          </p:cNvPr>
          <p:cNvSpPr/>
          <p:nvPr/>
        </p:nvSpPr>
        <p:spPr>
          <a:xfrm>
            <a:off x="10680894" y="5467749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4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25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" name="object 75">
            <a:extLst>
              <a:ext uri="{FF2B5EF4-FFF2-40B4-BE49-F238E27FC236}">
                <a16:creationId xmlns:a16="http://schemas.microsoft.com/office/drawing/2014/main" id="{FBA2E979-15E3-4D3D-B6EE-57850EF70A65}"/>
              </a:ext>
            </a:extLst>
          </p:cNvPr>
          <p:cNvGrpSpPr/>
          <p:nvPr/>
        </p:nvGrpSpPr>
        <p:grpSpPr>
          <a:xfrm>
            <a:off x="10680895" y="5287587"/>
            <a:ext cx="480752" cy="480358"/>
            <a:chOff x="17430751" y="8639865"/>
            <a:chExt cx="775970" cy="775335"/>
          </a:xfrm>
        </p:grpSpPr>
        <p:sp>
          <p:nvSpPr>
            <p:cNvPr id="73" name="object 76">
              <a:extLst>
                <a:ext uri="{FF2B5EF4-FFF2-40B4-BE49-F238E27FC236}">
                  <a16:creationId xmlns:a16="http://schemas.microsoft.com/office/drawing/2014/main" id="{587D64E2-779A-4CEC-8113-FCCF5F6BB8DB}"/>
                </a:ext>
              </a:extLst>
            </p:cNvPr>
            <p:cNvSpPr/>
            <p:nvPr/>
          </p:nvSpPr>
          <p:spPr>
            <a:xfrm>
              <a:off x="18011729" y="8639865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4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2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7">
              <a:extLst>
                <a:ext uri="{FF2B5EF4-FFF2-40B4-BE49-F238E27FC236}">
                  <a16:creationId xmlns:a16="http://schemas.microsoft.com/office/drawing/2014/main" id="{D161177D-374B-4B5F-8787-D83F75B18B85}"/>
                </a:ext>
              </a:extLst>
            </p:cNvPr>
            <p:cNvSpPr/>
            <p:nvPr/>
          </p:nvSpPr>
          <p:spPr>
            <a:xfrm>
              <a:off x="17430751" y="8640121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5">
                  <a:moveTo>
                    <a:pt x="775138" y="0"/>
                  </a:moveTo>
                  <a:lnTo>
                    <a:pt x="193303" y="0"/>
                  </a:lnTo>
                  <a:lnTo>
                    <a:pt x="0" y="194517"/>
                  </a:lnTo>
                  <a:lnTo>
                    <a:pt x="580987" y="19451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8">
            <a:extLst>
              <a:ext uri="{FF2B5EF4-FFF2-40B4-BE49-F238E27FC236}">
                <a16:creationId xmlns:a16="http://schemas.microsoft.com/office/drawing/2014/main" id="{8DDF471E-E6EE-4B44-8AAB-777AA471B97B}"/>
              </a:ext>
            </a:extLst>
          </p:cNvPr>
          <p:cNvSpPr/>
          <p:nvPr/>
        </p:nvSpPr>
        <p:spPr>
          <a:xfrm>
            <a:off x="10681638" y="4868621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4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25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6" name="object 79">
            <a:extLst>
              <a:ext uri="{FF2B5EF4-FFF2-40B4-BE49-F238E27FC236}">
                <a16:creationId xmlns:a16="http://schemas.microsoft.com/office/drawing/2014/main" id="{37AD7A9D-9E11-4494-8CA4-E4538205CA74}"/>
              </a:ext>
            </a:extLst>
          </p:cNvPr>
          <p:cNvGrpSpPr/>
          <p:nvPr/>
        </p:nvGrpSpPr>
        <p:grpSpPr>
          <a:xfrm>
            <a:off x="10681637" y="4688456"/>
            <a:ext cx="480752" cy="480358"/>
            <a:chOff x="17431948" y="7672823"/>
            <a:chExt cx="775970" cy="775335"/>
          </a:xfrm>
        </p:grpSpPr>
        <p:sp>
          <p:nvSpPr>
            <p:cNvPr id="77" name="object 80">
              <a:extLst>
                <a:ext uri="{FF2B5EF4-FFF2-40B4-BE49-F238E27FC236}">
                  <a16:creationId xmlns:a16="http://schemas.microsoft.com/office/drawing/2014/main" id="{3816B9CB-36FF-4533-AE29-E73EA2189246}"/>
                </a:ext>
              </a:extLst>
            </p:cNvPr>
            <p:cNvSpPr/>
            <p:nvPr/>
          </p:nvSpPr>
          <p:spPr>
            <a:xfrm>
              <a:off x="18012927" y="7672823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4">
                  <a:moveTo>
                    <a:pt x="194517" y="0"/>
                  </a:moveTo>
                  <a:lnTo>
                    <a:pt x="0" y="194779"/>
                  </a:lnTo>
                  <a:lnTo>
                    <a:pt x="0" y="775138"/>
                  </a:lnTo>
                  <a:lnTo>
                    <a:pt x="194517" y="58183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81">
              <a:extLst>
                <a:ext uri="{FF2B5EF4-FFF2-40B4-BE49-F238E27FC236}">
                  <a16:creationId xmlns:a16="http://schemas.microsoft.com/office/drawing/2014/main" id="{C170382E-6A53-4B48-9E37-0FDB94228F82}"/>
                </a:ext>
              </a:extLst>
            </p:cNvPr>
            <p:cNvSpPr/>
            <p:nvPr/>
          </p:nvSpPr>
          <p:spPr>
            <a:xfrm>
              <a:off x="17431948" y="7673083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5">
                  <a:moveTo>
                    <a:pt x="775138" y="0"/>
                  </a:moveTo>
                  <a:lnTo>
                    <a:pt x="193303" y="0"/>
                  </a:lnTo>
                  <a:lnTo>
                    <a:pt x="0" y="194517"/>
                  </a:lnTo>
                  <a:lnTo>
                    <a:pt x="580987" y="19451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82">
            <a:extLst>
              <a:ext uri="{FF2B5EF4-FFF2-40B4-BE49-F238E27FC236}">
                <a16:creationId xmlns:a16="http://schemas.microsoft.com/office/drawing/2014/main" id="{11E9551A-AB57-4311-9883-5FECD7D1014D}"/>
              </a:ext>
            </a:extLst>
          </p:cNvPr>
          <p:cNvSpPr/>
          <p:nvPr/>
        </p:nvSpPr>
        <p:spPr>
          <a:xfrm>
            <a:off x="11282765" y="1269701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5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74C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0" name="object 83">
            <a:extLst>
              <a:ext uri="{FF2B5EF4-FFF2-40B4-BE49-F238E27FC236}">
                <a16:creationId xmlns:a16="http://schemas.microsoft.com/office/drawing/2014/main" id="{82430859-42A6-413B-A72E-27F75C97B43A}"/>
              </a:ext>
            </a:extLst>
          </p:cNvPr>
          <p:cNvGrpSpPr/>
          <p:nvPr/>
        </p:nvGrpSpPr>
        <p:grpSpPr>
          <a:xfrm>
            <a:off x="11282766" y="1089538"/>
            <a:ext cx="480752" cy="480358"/>
            <a:chOff x="18402217" y="1863893"/>
            <a:chExt cx="775970" cy="775335"/>
          </a:xfrm>
        </p:grpSpPr>
        <p:sp>
          <p:nvSpPr>
            <p:cNvPr id="81" name="object 84">
              <a:extLst>
                <a:ext uri="{FF2B5EF4-FFF2-40B4-BE49-F238E27FC236}">
                  <a16:creationId xmlns:a16="http://schemas.microsoft.com/office/drawing/2014/main" id="{C895C8BF-9326-4370-9907-AF6BA303CD4F}"/>
                </a:ext>
              </a:extLst>
            </p:cNvPr>
            <p:cNvSpPr/>
            <p:nvPr/>
          </p:nvSpPr>
          <p:spPr>
            <a:xfrm>
              <a:off x="18983197" y="1863893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5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2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5">
              <a:extLst>
                <a:ext uri="{FF2B5EF4-FFF2-40B4-BE49-F238E27FC236}">
                  <a16:creationId xmlns:a16="http://schemas.microsoft.com/office/drawing/2014/main" id="{6D1F76A7-A961-4D48-9097-24C37CE9C7DA}"/>
                </a:ext>
              </a:extLst>
            </p:cNvPr>
            <p:cNvSpPr/>
            <p:nvPr/>
          </p:nvSpPr>
          <p:spPr>
            <a:xfrm>
              <a:off x="18402217" y="1864149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4">
                  <a:moveTo>
                    <a:pt x="775138" y="0"/>
                  </a:moveTo>
                  <a:lnTo>
                    <a:pt x="193303" y="0"/>
                  </a:lnTo>
                  <a:lnTo>
                    <a:pt x="0" y="194517"/>
                  </a:lnTo>
                  <a:lnTo>
                    <a:pt x="580987" y="19451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6">
            <a:extLst>
              <a:ext uri="{FF2B5EF4-FFF2-40B4-BE49-F238E27FC236}">
                <a16:creationId xmlns:a16="http://schemas.microsoft.com/office/drawing/2014/main" id="{A34C2230-1B6B-486B-BC50-508AD75D47D8}"/>
              </a:ext>
            </a:extLst>
          </p:cNvPr>
          <p:cNvSpPr/>
          <p:nvPr/>
        </p:nvSpPr>
        <p:spPr>
          <a:xfrm>
            <a:off x="11284247" y="670053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5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25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4" name="object 87">
            <a:extLst>
              <a:ext uri="{FF2B5EF4-FFF2-40B4-BE49-F238E27FC236}">
                <a16:creationId xmlns:a16="http://schemas.microsoft.com/office/drawing/2014/main" id="{CC72126C-E85A-40E9-A73C-C2F4B4DD2C3E}"/>
              </a:ext>
            </a:extLst>
          </p:cNvPr>
          <p:cNvGrpSpPr/>
          <p:nvPr/>
        </p:nvGrpSpPr>
        <p:grpSpPr>
          <a:xfrm>
            <a:off x="11284248" y="489891"/>
            <a:ext cx="480752" cy="480358"/>
            <a:chOff x="18404609" y="896017"/>
            <a:chExt cx="775970" cy="775335"/>
          </a:xfrm>
        </p:grpSpPr>
        <p:sp>
          <p:nvSpPr>
            <p:cNvPr id="85" name="object 88">
              <a:extLst>
                <a:ext uri="{FF2B5EF4-FFF2-40B4-BE49-F238E27FC236}">
                  <a16:creationId xmlns:a16="http://schemas.microsoft.com/office/drawing/2014/main" id="{8E67A06B-8D9A-40BE-BB28-A332BD15D74E}"/>
                </a:ext>
              </a:extLst>
            </p:cNvPr>
            <p:cNvSpPr/>
            <p:nvPr/>
          </p:nvSpPr>
          <p:spPr>
            <a:xfrm>
              <a:off x="18985589" y="896017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5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2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9">
              <a:extLst>
                <a:ext uri="{FF2B5EF4-FFF2-40B4-BE49-F238E27FC236}">
                  <a16:creationId xmlns:a16="http://schemas.microsoft.com/office/drawing/2014/main" id="{15AE8FB2-60B9-4C0B-962E-D9C900E28783}"/>
                </a:ext>
              </a:extLst>
            </p:cNvPr>
            <p:cNvSpPr/>
            <p:nvPr/>
          </p:nvSpPr>
          <p:spPr>
            <a:xfrm>
              <a:off x="18404609" y="896273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4">
                  <a:moveTo>
                    <a:pt x="775138" y="0"/>
                  </a:moveTo>
                  <a:lnTo>
                    <a:pt x="193303" y="0"/>
                  </a:lnTo>
                  <a:lnTo>
                    <a:pt x="0" y="194517"/>
                  </a:lnTo>
                  <a:lnTo>
                    <a:pt x="580987" y="19451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90">
            <a:extLst>
              <a:ext uri="{FF2B5EF4-FFF2-40B4-BE49-F238E27FC236}">
                <a16:creationId xmlns:a16="http://schemas.microsoft.com/office/drawing/2014/main" id="{F91565CA-D9EF-4F42-80B5-0EE5AFF253D5}"/>
              </a:ext>
            </a:extLst>
          </p:cNvPr>
          <p:cNvSpPr/>
          <p:nvPr/>
        </p:nvSpPr>
        <p:spPr>
          <a:xfrm>
            <a:off x="11282765" y="2469512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4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74C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" name="object 91">
            <a:extLst>
              <a:ext uri="{FF2B5EF4-FFF2-40B4-BE49-F238E27FC236}">
                <a16:creationId xmlns:a16="http://schemas.microsoft.com/office/drawing/2014/main" id="{58FDDCA3-58E3-4994-97E2-AB2BBFDECE89}"/>
              </a:ext>
            </a:extLst>
          </p:cNvPr>
          <p:cNvGrpSpPr/>
          <p:nvPr/>
        </p:nvGrpSpPr>
        <p:grpSpPr>
          <a:xfrm>
            <a:off x="11282766" y="2289350"/>
            <a:ext cx="480752" cy="480358"/>
            <a:chOff x="18402217" y="3800481"/>
            <a:chExt cx="775970" cy="775335"/>
          </a:xfrm>
        </p:grpSpPr>
        <p:sp>
          <p:nvSpPr>
            <p:cNvPr id="89" name="object 92">
              <a:extLst>
                <a:ext uri="{FF2B5EF4-FFF2-40B4-BE49-F238E27FC236}">
                  <a16:creationId xmlns:a16="http://schemas.microsoft.com/office/drawing/2014/main" id="{18127B6C-A7D5-4386-95FB-18CCF9F7CC11}"/>
                </a:ext>
              </a:extLst>
            </p:cNvPr>
            <p:cNvSpPr/>
            <p:nvPr/>
          </p:nvSpPr>
          <p:spPr>
            <a:xfrm>
              <a:off x="18983197" y="3800481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5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3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3">
              <a:extLst>
                <a:ext uri="{FF2B5EF4-FFF2-40B4-BE49-F238E27FC236}">
                  <a16:creationId xmlns:a16="http://schemas.microsoft.com/office/drawing/2014/main" id="{3E1DD679-A7FA-4994-AC8B-49AAD0347508}"/>
                </a:ext>
              </a:extLst>
            </p:cNvPr>
            <p:cNvSpPr/>
            <p:nvPr/>
          </p:nvSpPr>
          <p:spPr>
            <a:xfrm>
              <a:off x="18402217" y="3800741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5">
                  <a:moveTo>
                    <a:pt x="775138" y="0"/>
                  </a:moveTo>
                  <a:lnTo>
                    <a:pt x="193303" y="0"/>
                  </a:lnTo>
                  <a:lnTo>
                    <a:pt x="0" y="194507"/>
                  </a:lnTo>
                  <a:lnTo>
                    <a:pt x="580987" y="19450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4">
            <a:extLst>
              <a:ext uri="{FF2B5EF4-FFF2-40B4-BE49-F238E27FC236}">
                <a16:creationId xmlns:a16="http://schemas.microsoft.com/office/drawing/2014/main" id="{69FBB5B1-A738-454D-BB25-54DD2F7161CE}"/>
              </a:ext>
            </a:extLst>
          </p:cNvPr>
          <p:cNvSpPr/>
          <p:nvPr/>
        </p:nvSpPr>
        <p:spPr>
          <a:xfrm>
            <a:off x="11282765" y="4267935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4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74C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2" name="object 95">
            <a:extLst>
              <a:ext uri="{FF2B5EF4-FFF2-40B4-BE49-F238E27FC236}">
                <a16:creationId xmlns:a16="http://schemas.microsoft.com/office/drawing/2014/main" id="{CADC01CE-36B0-4EFC-A2E7-36F8BF55797C}"/>
              </a:ext>
            </a:extLst>
          </p:cNvPr>
          <p:cNvGrpSpPr/>
          <p:nvPr/>
        </p:nvGrpSpPr>
        <p:grpSpPr>
          <a:xfrm>
            <a:off x="11282766" y="4087772"/>
            <a:ext cx="480752" cy="480358"/>
            <a:chOff x="18402217" y="6703273"/>
            <a:chExt cx="775970" cy="775335"/>
          </a:xfrm>
        </p:grpSpPr>
        <p:sp>
          <p:nvSpPr>
            <p:cNvPr id="93" name="object 96">
              <a:extLst>
                <a:ext uri="{FF2B5EF4-FFF2-40B4-BE49-F238E27FC236}">
                  <a16:creationId xmlns:a16="http://schemas.microsoft.com/office/drawing/2014/main" id="{7393A930-DFFE-428A-B8AF-6DFD9FEE0EEF}"/>
                </a:ext>
              </a:extLst>
            </p:cNvPr>
            <p:cNvSpPr/>
            <p:nvPr/>
          </p:nvSpPr>
          <p:spPr>
            <a:xfrm>
              <a:off x="18983197" y="6703273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4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3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7">
              <a:extLst>
                <a:ext uri="{FF2B5EF4-FFF2-40B4-BE49-F238E27FC236}">
                  <a16:creationId xmlns:a16="http://schemas.microsoft.com/office/drawing/2014/main" id="{3901BC53-DF10-4592-A237-BC6DB8D3370E}"/>
                </a:ext>
              </a:extLst>
            </p:cNvPr>
            <p:cNvSpPr/>
            <p:nvPr/>
          </p:nvSpPr>
          <p:spPr>
            <a:xfrm>
              <a:off x="18402217" y="6703534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5">
                  <a:moveTo>
                    <a:pt x="775138" y="0"/>
                  </a:moveTo>
                  <a:lnTo>
                    <a:pt x="193303" y="0"/>
                  </a:lnTo>
                  <a:lnTo>
                    <a:pt x="0" y="194507"/>
                  </a:lnTo>
                  <a:lnTo>
                    <a:pt x="580987" y="19450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8">
            <a:extLst>
              <a:ext uri="{FF2B5EF4-FFF2-40B4-BE49-F238E27FC236}">
                <a16:creationId xmlns:a16="http://schemas.microsoft.com/office/drawing/2014/main" id="{1EE070DF-F761-4601-A2E4-3AD9484DDA02}"/>
              </a:ext>
            </a:extLst>
          </p:cNvPr>
          <p:cNvSpPr/>
          <p:nvPr/>
        </p:nvSpPr>
        <p:spPr>
          <a:xfrm>
            <a:off x="11283506" y="3068643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4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25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6" name="object 99">
            <a:extLst>
              <a:ext uri="{FF2B5EF4-FFF2-40B4-BE49-F238E27FC236}">
                <a16:creationId xmlns:a16="http://schemas.microsoft.com/office/drawing/2014/main" id="{F485D3BD-9BC2-4C14-94A7-771F1F67E123}"/>
              </a:ext>
            </a:extLst>
          </p:cNvPr>
          <p:cNvGrpSpPr/>
          <p:nvPr/>
        </p:nvGrpSpPr>
        <p:grpSpPr>
          <a:xfrm>
            <a:off x="11283507" y="2888480"/>
            <a:ext cx="480752" cy="480358"/>
            <a:chOff x="18403413" y="4767524"/>
            <a:chExt cx="775970" cy="775335"/>
          </a:xfrm>
        </p:grpSpPr>
        <p:sp>
          <p:nvSpPr>
            <p:cNvPr id="97" name="object 100">
              <a:extLst>
                <a:ext uri="{FF2B5EF4-FFF2-40B4-BE49-F238E27FC236}">
                  <a16:creationId xmlns:a16="http://schemas.microsoft.com/office/drawing/2014/main" id="{9615A7F0-5E42-4843-985C-748FC7F0E7CD}"/>
                </a:ext>
              </a:extLst>
            </p:cNvPr>
            <p:cNvSpPr/>
            <p:nvPr/>
          </p:nvSpPr>
          <p:spPr>
            <a:xfrm>
              <a:off x="18984392" y="4767524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5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2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101">
              <a:extLst>
                <a:ext uri="{FF2B5EF4-FFF2-40B4-BE49-F238E27FC236}">
                  <a16:creationId xmlns:a16="http://schemas.microsoft.com/office/drawing/2014/main" id="{A2CAEACE-73B7-4938-8D7E-3453A113B4A9}"/>
                </a:ext>
              </a:extLst>
            </p:cNvPr>
            <p:cNvSpPr/>
            <p:nvPr/>
          </p:nvSpPr>
          <p:spPr>
            <a:xfrm>
              <a:off x="18403413" y="4767780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5">
                  <a:moveTo>
                    <a:pt x="775138" y="0"/>
                  </a:moveTo>
                  <a:lnTo>
                    <a:pt x="193303" y="0"/>
                  </a:lnTo>
                  <a:lnTo>
                    <a:pt x="0" y="194517"/>
                  </a:lnTo>
                  <a:lnTo>
                    <a:pt x="580987" y="19451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102">
            <a:extLst>
              <a:ext uri="{FF2B5EF4-FFF2-40B4-BE49-F238E27FC236}">
                <a16:creationId xmlns:a16="http://schemas.microsoft.com/office/drawing/2014/main" id="{432CF469-9B82-41B4-84B8-EC866C4A77B2}"/>
              </a:ext>
            </a:extLst>
          </p:cNvPr>
          <p:cNvSpPr/>
          <p:nvPr/>
        </p:nvSpPr>
        <p:spPr>
          <a:xfrm>
            <a:off x="11283506" y="6067397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4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74C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0" name="object 103">
            <a:extLst>
              <a:ext uri="{FF2B5EF4-FFF2-40B4-BE49-F238E27FC236}">
                <a16:creationId xmlns:a16="http://schemas.microsoft.com/office/drawing/2014/main" id="{54F70FD0-A93B-4E74-8BC6-63DD64A67EB1}"/>
              </a:ext>
            </a:extLst>
          </p:cNvPr>
          <p:cNvGrpSpPr/>
          <p:nvPr/>
        </p:nvGrpSpPr>
        <p:grpSpPr>
          <a:xfrm>
            <a:off x="11283507" y="5887235"/>
            <a:ext cx="480752" cy="480358"/>
            <a:chOff x="18403413" y="9607743"/>
            <a:chExt cx="775970" cy="775335"/>
          </a:xfrm>
        </p:grpSpPr>
        <p:sp>
          <p:nvSpPr>
            <p:cNvPr id="101" name="object 104">
              <a:extLst>
                <a:ext uri="{FF2B5EF4-FFF2-40B4-BE49-F238E27FC236}">
                  <a16:creationId xmlns:a16="http://schemas.microsoft.com/office/drawing/2014/main" id="{123AE5E6-9A1F-4181-9CA4-EE0DF331AF19}"/>
                </a:ext>
              </a:extLst>
            </p:cNvPr>
            <p:cNvSpPr/>
            <p:nvPr/>
          </p:nvSpPr>
          <p:spPr>
            <a:xfrm>
              <a:off x="18984392" y="9607743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4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2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5">
              <a:extLst>
                <a:ext uri="{FF2B5EF4-FFF2-40B4-BE49-F238E27FC236}">
                  <a16:creationId xmlns:a16="http://schemas.microsoft.com/office/drawing/2014/main" id="{1114D383-33C2-4EEA-97E2-8CEF195B2596}"/>
                </a:ext>
              </a:extLst>
            </p:cNvPr>
            <p:cNvSpPr/>
            <p:nvPr/>
          </p:nvSpPr>
          <p:spPr>
            <a:xfrm>
              <a:off x="18403413" y="9607998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5">
                  <a:moveTo>
                    <a:pt x="775138" y="0"/>
                  </a:moveTo>
                  <a:lnTo>
                    <a:pt x="193303" y="0"/>
                  </a:lnTo>
                  <a:lnTo>
                    <a:pt x="0" y="194517"/>
                  </a:lnTo>
                  <a:lnTo>
                    <a:pt x="580987" y="19451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6">
            <a:extLst>
              <a:ext uri="{FF2B5EF4-FFF2-40B4-BE49-F238E27FC236}">
                <a16:creationId xmlns:a16="http://schemas.microsoft.com/office/drawing/2014/main" id="{FDA13882-06F5-42AA-A222-6736E92A05D3}"/>
              </a:ext>
            </a:extLst>
          </p:cNvPr>
          <p:cNvSpPr/>
          <p:nvPr/>
        </p:nvSpPr>
        <p:spPr>
          <a:xfrm>
            <a:off x="11282765" y="5467749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4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25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4" name="object 107">
            <a:extLst>
              <a:ext uri="{FF2B5EF4-FFF2-40B4-BE49-F238E27FC236}">
                <a16:creationId xmlns:a16="http://schemas.microsoft.com/office/drawing/2014/main" id="{164C4CAC-3BC6-468F-983B-74E75DC29055}"/>
              </a:ext>
            </a:extLst>
          </p:cNvPr>
          <p:cNvGrpSpPr/>
          <p:nvPr/>
        </p:nvGrpSpPr>
        <p:grpSpPr>
          <a:xfrm>
            <a:off x="11282766" y="5287587"/>
            <a:ext cx="480752" cy="480358"/>
            <a:chOff x="18402217" y="8639865"/>
            <a:chExt cx="775970" cy="775335"/>
          </a:xfrm>
        </p:grpSpPr>
        <p:sp>
          <p:nvSpPr>
            <p:cNvPr id="105" name="object 108">
              <a:extLst>
                <a:ext uri="{FF2B5EF4-FFF2-40B4-BE49-F238E27FC236}">
                  <a16:creationId xmlns:a16="http://schemas.microsoft.com/office/drawing/2014/main" id="{1792BF54-EEFC-45B2-8FF3-B7E319782023}"/>
                </a:ext>
              </a:extLst>
            </p:cNvPr>
            <p:cNvSpPr/>
            <p:nvPr/>
          </p:nvSpPr>
          <p:spPr>
            <a:xfrm>
              <a:off x="18983197" y="8639865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4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2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9">
              <a:extLst>
                <a:ext uri="{FF2B5EF4-FFF2-40B4-BE49-F238E27FC236}">
                  <a16:creationId xmlns:a16="http://schemas.microsoft.com/office/drawing/2014/main" id="{24C16102-A168-40FC-BA19-9F04C96CF4CE}"/>
                </a:ext>
              </a:extLst>
            </p:cNvPr>
            <p:cNvSpPr/>
            <p:nvPr/>
          </p:nvSpPr>
          <p:spPr>
            <a:xfrm>
              <a:off x="18402217" y="8640121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5">
                  <a:moveTo>
                    <a:pt x="775138" y="0"/>
                  </a:moveTo>
                  <a:lnTo>
                    <a:pt x="193303" y="0"/>
                  </a:lnTo>
                  <a:lnTo>
                    <a:pt x="0" y="194517"/>
                  </a:lnTo>
                  <a:lnTo>
                    <a:pt x="580987" y="19451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8">
            <a:extLst>
              <a:ext uri="{FF2B5EF4-FFF2-40B4-BE49-F238E27FC236}">
                <a16:creationId xmlns:a16="http://schemas.microsoft.com/office/drawing/2014/main" id="{12393783-1C4C-4203-B757-CB5147922ADA}"/>
              </a:ext>
            </a:extLst>
          </p:cNvPr>
          <p:cNvSpPr/>
          <p:nvPr/>
        </p:nvSpPr>
        <p:spPr>
          <a:xfrm>
            <a:off x="8863802" y="670573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5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25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8" name="object 19">
            <a:extLst>
              <a:ext uri="{FF2B5EF4-FFF2-40B4-BE49-F238E27FC236}">
                <a16:creationId xmlns:a16="http://schemas.microsoft.com/office/drawing/2014/main" id="{BC07B75E-1F82-4AB6-9940-CE043329CFF7}"/>
              </a:ext>
            </a:extLst>
          </p:cNvPr>
          <p:cNvGrpSpPr/>
          <p:nvPr/>
        </p:nvGrpSpPr>
        <p:grpSpPr>
          <a:xfrm>
            <a:off x="8863801" y="490410"/>
            <a:ext cx="480752" cy="480358"/>
            <a:chOff x="17431948" y="896855"/>
            <a:chExt cx="775970" cy="775335"/>
          </a:xfrm>
        </p:grpSpPr>
        <p:sp>
          <p:nvSpPr>
            <p:cNvPr id="109" name="object 20">
              <a:extLst>
                <a:ext uri="{FF2B5EF4-FFF2-40B4-BE49-F238E27FC236}">
                  <a16:creationId xmlns:a16="http://schemas.microsoft.com/office/drawing/2014/main" id="{1FA83C77-5C6B-474A-A02B-E6D3755CBEB1}"/>
                </a:ext>
              </a:extLst>
            </p:cNvPr>
            <p:cNvSpPr/>
            <p:nvPr/>
          </p:nvSpPr>
          <p:spPr>
            <a:xfrm>
              <a:off x="18012927" y="896855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5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2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21">
              <a:extLst>
                <a:ext uri="{FF2B5EF4-FFF2-40B4-BE49-F238E27FC236}">
                  <a16:creationId xmlns:a16="http://schemas.microsoft.com/office/drawing/2014/main" id="{CD35B70C-3381-4227-AF39-276C5906FAFF}"/>
                </a:ext>
              </a:extLst>
            </p:cNvPr>
            <p:cNvSpPr/>
            <p:nvPr/>
          </p:nvSpPr>
          <p:spPr>
            <a:xfrm>
              <a:off x="17431948" y="897111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4">
                  <a:moveTo>
                    <a:pt x="775138" y="0"/>
                  </a:moveTo>
                  <a:lnTo>
                    <a:pt x="193303" y="0"/>
                  </a:lnTo>
                  <a:lnTo>
                    <a:pt x="0" y="194517"/>
                  </a:lnTo>
                  <a:lnTo>
                    <a:pt x="580987" y="19451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30">
            <a:extLst>
              <a:ext uri="{FF2B5EF4-FFF2-40B4-BE49-F238E27FC236}">
                <a16:creationId xmlns:a16="http://schemas.microsoft.com/office/drawing/2014/main" id="{C1FE726D-221E-43CA-8799-1C9166645670}"/>
              </a:ext>
            </a:extLst>
          </p:cNvPr>
          <p:cNvSpPr/>
          <p:nvPr/>
        </p:nvSpPr>
        <p:spPr>
          <a:xfrm>
            <a:off x="8863058" y="2469512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4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25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2" name="object 31">
            <a:extLst>
              <a:ext uri="{FF2B5EF4-FFF2-40B4-BE49-F238E27FC236}">
                <a16:creationId xmlns:a16="http://schemas.microsoft.com/office/drawing/2014/main" id="{94B31DC6-652A-4FB1-8364-7F02B553AB16}"/>
              </a:ext>
            </a:extLst>
          </p:cNvPr>
          <p:cNvGrpSpPr/>
          <p:nvPr/>
        </p:nvGrpSpPr>
        <p:grpSpPr>
          <a:xfrm>
            <a:off x="8863059" y="2289350"/>
            <a:ext cx="480752" cy="480358"/>
            <a:chOff x="17430751" y="3800481"/>
            <a:chExt cx="775970" cy="775335"/>
          </a:xfrm>
        </p:grpSpPr>
        <p:sp>
          <p:nvSpPr>
            <p:cNvPr id="113" name="object 32">
              <a:extLst>
                <a:ext uri="{FF2B5EF4-FFF2-40B4-BE49-F238E27FC236}">
                  <a16:creationId xmlns:a16="http://schemas.microsoft.com/office/drawing/2014/main" id="{E6B35A05-8714-4167-A4EF-27F24CAE026B}"/>
                </a:ext>
              </a:extLst>
            </p:cNvPr>
            <p:cNvSpPr/>
            <p:nvPr/>
          </p:nvSpPr>
          <p:spPr>
            <a:xfrm>
              <a:off x="18011729" y="3800481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5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3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33">
              <a:extLst>
                <a:ext uri="{FF2B5EF4-FFF2-40B4-BE49-F238E27FC236}">
                  <a16:creationId xmlns:a16="http://schemas.microsoft.com/office/drawing/2014/main" id="{B164B687-B39C-49E1-B639-899732C79F6C}"/>
                </a:ext>
              </a:extLst>
            </p:cNvPr>
            <p:cNvSpPr/>
            <p:nvPr/>
          </p:nvSpPr>
          <p:spPr>
            <a:xfrm>
              <a:off x="17430751" y="3800741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5">
                  <a:moveTo>
                    <a:pt x="775138" y="0"/>
                  </a:moveTo>
                  <a:lnTo>
                    <a:pt x="193303" y="0"/>
                  </a:lnTo>
                  <a:lnTo>
                    <a:pt x="0" y="194507"/>
                  </a:lnTo>
                  <a:lnTo>
                    <a:pt x="580987" y="19450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34">
            <a:extLst>
              <a:ext uri="{FF2B5EF4-FFF2-40B4-BE49-F238E27FC236}">
                <a16:creationId xmlns:a16="http://schemas.microsoft.com/office/drawing/2014/main" id="{7D819FC5-9607-417D-B14E-67094DD40875}"/>
              </a:ext>
            </a:extLst>
          </p:cNvPr>
          <p:cNvSpPr/>
          <p:nvPr/>
        </p:nvSpPr>
        <p:spPr>
          <a:xfrm>
            <a:off x="8863802" y="1870384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4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25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6" name="object 35">
            <a:extLst>
              <a:ext uri="{FF2B5EF4-FFF2-40B4-BE49-F238E27FC236}">
                <a16:creationId xmlns:a16="http://schemas.microsoft.com/office/drawing/2014/main" id="{C2B42ADD-73A4-4EE0-BB4E-3A199718EA52}"/>
              </a:ext>
            </a:extLst>
          </p:cNvPr>
          <p:cNvGrpSpPr/>
          <p:nvPr/>
        </p:nvGrpSpPr>
        <p:grpSpPr>
          <a:xfrm>
            <a:off x="8863801" y="1690222"/>
            <a:ext cx="480752" cy="480358"/>
            <a:chOff x="17431948" y="2833443"/>
            <a:chExt cx="775970" cy="775335"/>
          </a:xfrm>
        </p:grpSpPr>
        <p:sp>
          <p:nvSpPr>
            <p:cNvPr id="117" name="object 36">
              <a:extLst>
                <a:ext uri="{FF2B5EF4-FFF2-40B4-BE49-F238E27FC236}">
                  <a16:creationId xmlns:a16="http://schemas.microsoft.com/office/drawing/2014/main" id="{49E7638B-5619-42E1-8CE1-AF0D258591D6}"/>
                </a:ext>
              </a:extLst>
            </p:cNvPr>
            <p:cNvSpPr/>
            <p:nvPr/>
          </p:nvSpPr>
          <p:spPr>
            <a:xfrm>
              <a:off x="18012927" y="2833443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5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2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37">
              <a:extLst>
                <a:ext uri="{FF2B5EF4-FFF2-40B4-BE49-F238E27FC236}">
                  <a16:creationId xmlns:a16="http://schemas.microsoft.com/office/drawing/2014/main" id="{30C846D7-1C66-4629-829B-664280714732}"/>
                </a:ext>
              </a:extLst>
            </p:cNvPr>
            <p:cNvSpPr/>
            <p:nvPr/>
          </p:nvSpPr>
          <p:spPr>
            <a:xfrm>
              <a:off x="17431948" y="2833699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4">
                  <a:moveTo>
                    <a:pt x="775138" y="0"/>
                  </a:moveTo>
                  <a:lnTo>
                    <a:pt x="193303" y="0"/>
                  </a:lnTo>
                  <a:lnTo>
                    <a:pt x="0" y="194517"/>
                  </a:lnTo>
                  <a:lnTo>
                    <a:pt x="580987" y="19451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58">
            <a:extLst>
              <a:ext uri="{FF2B5EF4-FFF2-40B4-BE49-F238E27FC236}">
                <a16:creationId xmlns:a16="http://schemas.microsoft.com/office/drawing/2014/main" id="{3D3966C4-C62C-45A9-8CB5-711E1A5D55F0}"/>
              </a:ext>
            </a:extLst>
          </p:cNvPr>
          <p:cNvSpPr/>
          <p:nvPr/>
        </p:nvSpPr>
        <p:spPr>
          <a:xfrm>
            <a:off x="8863802" y="3668807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4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25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0" name="object 59">
            <a:extLst>
              <a:ext uri="{FF2B5EF4-FFF2-40B4-BE49-F238E27FC236}">
                <a16:creationId xmlns:a16="http://schemas.microsoft.com/office/drawing/2014/main" id="{702EA18A-9077-4EB9-A6E4-37A7ED3CED50}"/>
              </a:ext>
            </a:extLst>
          </p:cNvPr>
          <p:cNvGrpSpPr/>
          <p:nvPr/>
        </p:nvGrpSpPr>
        <p:grpSpPr>
          <a:xfrm>
            <a:off x="8863801" y="3488644"/>
            <a:ext cx="480752" cy="480358"/>
            <a:chOff x="17431948" y="5736234"/>
            <a:chExt cx="775970" cy="775335"/>
          </a:xfrm>
        </p:grpSpPr>
        <p:sp>
          <p:nvSpPr>
            <p:cNvPr id="121" name="object 60">
              <a:extLst>
                <a:ext uri="{FF2B5EF4-FFF2-40B4-BE49-F238E27FC236}">
                  <a16:creationId xmlns:a16="http://schemas.microsoft.com/office/drawing/2014/main" id="{D57436AD-85F6-499B-8A61-297B6D34CADD}"/>
                </a:ext>
              </a:extLst>
            </p:cNvPr>
            <p:cNvSpPr/>
            <p:nvPr/>
          </p:nvSpPr>
          <p:spPr>
            <a:xfrm>
              <a:off x="18012927" y="5736234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4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2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61">
              <a:extLst>
                <a:ext uri="{FF2B5EF4-FFF2-40B4-BE49-F238E27FC236}">
                  <a16:creationId xmlns:a16="http://schemas.microsoft.com/office/drawing/2014/main" id="{2871A514-1CE2-4919-A1A5-90ED980AB831}"/>
                </a:ext>
              </a:extLst>
            </p:cNvPr>
            <p:cNvSpPr/>
            <p:nvPr/>
          </p:nvSpPr>
          <p:spPr>
            <a:xfrm>
              <a:off x="17431948" y="5736491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5">
                  <a:moveTo>
                    <a:pt x="775138" y="0"/>
                  </a:moveTo>
                  <a:lnTo>
                    <a:pt x="193303" y="0"/>
                  </a:lnTo>
                  <a:lnTo>
                    <a:pt x="0" y="194517"/>
                  </a:lnTo>
                  <a:lnTo>
                    <a:pt x="580987" y="19451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74">
            <a:extLst>
              <a:ext uri="{FF2B5EF4-FFF2-40B4-BE49-F238E27FC236}">
                <a16:creationId xmlns:a16="http://schemas.microsoft.com/office/drawing/2014/main" id="{64947024-B35A-4AD4-8680-FE8E5239180D}"/>
              </a:ext>
            </a:extLst>
          </p:cNvPr>
          <p:cNvSpPr/>
          <p:nvPr/>
        </p:nvSpPr>
        <p:spPr>
          <a:xfrm>
            <a:off x="8863058" y="5467749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4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25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4" name="object 75">
            <a:extLst>
              <a:ext uri="{FF2B5EF4-FFF2-40B4-BE49-F238E27FC236}">
                <a16:creationId xmlns:a16="http://schemas.microsoft.com/office/drawing/2014/main" id="{E0213797-46A6-4EB2-87D3-C184339606CC}"/>
              </a:ext>
            </a:extLst>
          </p:cNvPr>
          <p:cNvGrpSpPr/>
          <p:nvPr/>
        </p:nvGrpSpPr>
        <p:grpSpPr>
          <a:xfrm>
            <a:off x="8863059" y="5287587"/>
            <a:ext cx="480752" cy="480358"/>
            <a:chOff x="17430751" y="8639865"/>
            <a:chExt cx="775970" cy="775335"/>
          </a:xfrm>
        </p:grpSpPr>
        <p:sp>
          <p:nvSpPr>
            <p:cNvPr id="125" name="object 76">
              <a:extLst>
                <a:ext uri="{FF2B5EF4-FFF2-40B4-BE49-F238E27FC236}">
                  <a16:creationId xmlns:a16="http://schemas.microsoft.com/office/drawing/2014/main" id="{734EAF3F-64BF-41D2-B068-9AF6816102D8}"/>
                </a:ext>
              </a:extLst>
            </p:cNvPr>
            <p:cNvSpPr/>
            <p:nvPr/>
          </p:nvSpPr>
          <p:spPr>
            <a:xfrm>
              <a:off x="18011729" y="8639865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4">
                  <a:moveTo>
                    <a:pt x="194517" y="0"/>
                  </a:moveTo>
                  <a:lnTo>
                    <a:pt x="0" y="194768"/>
                  </a:lnTo>
                  <a:lnTo>
                    <a:pt x="0" y="775138"/>
                  </a:lnTo>
                  <a:lnTo>
                    <a:pt x="194517" y="58182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77">
              <a:extLst>
                <a:ext uri="{FF2B5EF4-FFF2-40B4-BE49-F238E27FC236}">
                  <a16:creationId xmlns:a16="http://schemas.microsoft.com/office/drawing/2014/main" id="{D20343A9-E110-4EDE-B6D3-879439B9D491}"/>
                </a:ext>
              </a:extLst>
            </p:cNvPr>
            <p:cNvSpPr/>
            <p:nvPr/>
          </p:nvSpPr>
          <p:spPr>
            <a:xfrm>
              <a:off x="17430751" y="8640121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5">
                  <a:moveTo>
                    <a:pt x="775138" y="0"/>
                  </a:moveTo>
                  <a:lnTo>
                    <a:pt x="193303" y="0"/>
                  </a:lnTo>
                  <a:lnTo>
                    <a:pt x="0" y="194517"/>
                  </a:lnTo>
                  <a:lnTo>
                    <a:pt x="580987" y="19451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78">
            <a:extLst>
              <a:ext uri="{FF2B5EF4-FFF2-40B4-BE49-F238E27FC236}">
                <a16:creationId xmlns:a16="http://schemas.microsoft.com/office/drawing/2014/main" id="{BB2EDCFB-811C-4E2B-B5C1-BE5D6C7180FF}"/>
              </a:ext>
            </a:extLst>
          </p:cNvPr>
          <p:cNvSpPr/>
          <p:nvPr/>
        </p:nvSpPr>
        <p:spPr>
          <a:xfrm>
            <a:off x="8863802" y="4868621"/>
            <a:ext cx="300175" cy="300175"/>
          </a:xfrm>
          <a:custGeom>
            <a:avLst/>
            <a:gdLst/>
            <a:ahLst/>
            <a:cxnLst/>
            <a:rect l="l" t="t" r="r" b="b"/>
            <a:pathLst>
              <a:path w="484505" h="484504">
                <a:moveTo>
                  <a:pt x="484341" y="0"/>
                </a:moveTo>
                <a:lnTo>
                  <a:pt x="0" y="0"/>
                </a:lnTo>
                <a:lnTo>
                  <a:pt x="0" y="484341"/>
                </a:lnTo>
                <a:lnTo>
                  <a:pt x="484341" y="0"/>
                </a:lnTo>
                <a:close/>
              </a:path>
            </a:pathLst>
          </a:custGeom>
          <a:solidFill>
            <a:srgbClr val="258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8" name="object 79">
            <a:extLst>
              <a:ext uri="{FF2B5EF4-FFF2-40B4-BE49-F238E27FC236}">
                <a16:creationId xmlns:a16="http://schemas.microsoft.com/office/drawing/2014/main" id="{F898EED9-C002-4EF1-9E0F-1DB5453F0C64}"/>
              </a:ext>
            </a:extLst>
          </p:cNvPr>
          <p:cNvGrpSpPr/>
          <p:nvPr/>
        </p:nvGrpSpPr>
        <p:grpSpPr>
          <a:xfrm>
            <a:off x="8863801" y="4688456"/>
            <a:ext cx="480752" cy="480358"/>
            <a:chOff x="17431948" y="7672823"/>
            <a:chExt cx="775970" cy="775335"/>
          </a:xfrm>
        </p:grpSpPr>
        <p:sp>
          <p:nvSpPr>
            <p:cNvPr id="129" name="object 80">
              <a:extLst>
                <a:ext uri="{FF2B5EF4-FFF2-40B4-BE49-F238E27FC236}">
                  <a16:creationId xmlns:a16="http://schemas.microsoft.com/office/drawing/2014/main" id="{6D1C0F34-3269-4E6E-8442-02EE7FCA5AB8}"/>
                </a:ext>
              </a:extLst>
            </p:cNvPr>
            <p:cNvSpPr/>
            <p:nvPr/>
          </p:nvSpPr>
          <p:spPr>
            <a:xfrm>
              <a:off x="18012927" y="7672823"/>
              <a:ext cx="194945" cy="775335"/>
            </a:xfrm>
            <a:custGeom>
              <a:avLst/>
              <a:gdLst/>
              <a:ahLst/>
              <a:cxnLst/>
              <a:rect l="l" t="t" r="r" b="b"/>
              <a:pathLst>
                <a:path w="194944" h="775334">
                  <a:moveTo>
                    <a:pt x="194517" y="0"/>
                  </a:moveTo>
                  <a:lnTo>
                    <a:pt x="0" y="194779"/>
                  </a:lnTo>
                  <a:lnTo>
                    <a:pt x="0" y="775138"/>
                  </a:lnTo>
                  <a:lnTo>
                    <a:pt x="194517" y="581835"/>
                  </a:lnTo>
                  <a:lnTo>
                    <a:pt x="194517" y="0"/>
                  </a:lnTo>
                  <a:close/>
                </a:path>
              </a:pathLst>
            </a:custGeom>
            <a:solidFill>
              <a:srgbClr val="258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81">
              <a:extLst>
                <a:ext uri="{FF2B5EF4-FFF2-40B4-BE49-F238E27FC236}">
                  <a16:creationId xmlns:a16="http://schemas.microsoft.com/office/drawing/2014/main" id="{E8127B2D-87F4-4DB7-8E89-439AC1CC0AD4}"/>
                </a:ext>
              </a:extLst>
            </p:cNvPr>
            <p:cNvSpPr/>
            <p:nvPr/>
          </p:nvSpPr>
          <p:spPr>
            <a:xfrm>
              <a:off x="17431948" y="7673083"/>
              <a:ext cx="775335" cy="194945"/>
            </a:xfrm>
            <a:custGeom>
              <a:avLst/>
              <a:gdLst/>
              <a:ahLst/>
              <a:cxnLst/>
              <a:rect l="l" t="t" r="r" b="b"/>
              <a:pathLst>
                <a:path w="775334" h="194945">
                  <a:moveTo>
                    <a:pt x="775138" y="0"/>
                  </a:moveTo>
                  <a:lnTo>
                    <a:pt x="193303" y="0"/>
                  </a:lnTo>
                  <a:lnTo>
                    <a:pt x="0" y="194517"/>
                  </a:lnTo>
                  <a:lnTo>
                    <a:pt x="580987" y="194517"/>
                  </a:lnTo>
                  <a:lnTo>
                    <a:pt x="775138" y="0"/>
                  </a:lnTo>
                  <a:close/>
                </a:path>
              </a:pathLst>
            </a:custGeom>
            <a:solidFill>
              <a:srgbClr val="74C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4B1F454B-041E-4836-B87C-0B4A6A37692B}"/>
              </a:ext>
            </a:extLst>
          </p:cNvPr>
          <p:cNvSpPr/>
          <p:nvPr/>
        </p:nvSpPr>
        <p:spPr>
          <a:xfrm>
            <a:off x="-91516" y="4972811"/>
            <a:ext cx="8682835" cy="90754"/>
          </a:xfrm>
          <a:prstGeom prst="rect">
            <a:avLst/>
          </a:prstGeom>
          <a:solidFill>
            <a:srgbClr val="69D0A5"/>
          </a:solidFill>
          <a:ln>
            <a:solidFill>
              <a:srgbClr val="258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4C0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6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58130923-5486-4EB6-933F-E43B8EE42B16}"/>
              </a:ext>
            </a:extLst>
          </p:cNvPr>
          <p:cNvSpPr/>
          <p:nvPr/>
        </p:nvSpPr>
        <p:spPr>
          <a:xfrm>
            <a:off x="361320" y="506853"/>
            <a:ext cx="8541295" cy="933990"/>
          </a:xfrm>
          <a:prstGeom prst="roundRect">
            <a:avLst/>
          </a:prstGeom>
          <a:solidFill>
            <a:srgbClr val="69D0A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63B37686-506C-4072-9337-753CBA5F73BC}"/>
              </a:ext>
            </a:extLst>
          </p:cNvPr>
          <p:cNvSpPr/>
          <p:nvPr/>
        </p:nvSpPr>
        <p:spPr>
          <a:xfrm>
            <a:off x="3444600" y="2059860"/>
            <a:ext cx="2179870" cy="3901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A4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F5BF4E96-9B24-4136-94C8-A21C4A47BFEB}"/>
              </a:ext>
            </a:extLst>
          </p:cNvPr>
          <p:cNvSpPr/>
          <p:nvPr/>
        </p:nvSpPr>
        <p:spPr>
          <a:xfrm>
            <a:off x="6426353" y="3561063"/>
            <a:ext cx="2044518" cy="904980"/>
          </a:xfrm>
          <a:prstGeom prst="roundRect">
            <a:avLst/>
          </a:prstGeom>
          <a:solidFill>
            <a:srgbClr val="0A4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11AA8C64-4AA2-4627-BC56-ACC370566008}"/>
              </a:ext>
            </a:extLst>
          </p:cNvPr>
          <p:cNvSpPr/>
          <p:nvPr/>
        </p:nvSpPr>
        <p:spPr>
          <a:xfrm>
            <a:off x="3591576" y="3577889"/>
            <a:ext cx="1825204" cy="904980"/>
          </a:xfrm>
          <a:prstGeom prst="roundRect">
            <a:avLst/>
          </a:prstGeom>
          <a:solidFill>
            <a:srgbClr val="0A4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FD7D0819-686D-4D0E-93A2-6F980585F852}"/>
              </a:ext>
            </a:extLst>
          </p:cNvPr>
          <p:cNvSpPr/>
          <p:nvPr/>
        </p:nvSpPr>
        <p:spPr>
          <a:xfrm>
            <a:off x="3326861" y="2874281"/>
            <a:ext cx="810896" cy="81089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A4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0FD32668-7907-4FCB-80CE-807304C2A019}"/>
              </a:ext>
            </a:extLst>
          </p:cNvPr>
          <p:cNvSpPr/>
          <p:nvPr/>
        </p:nvSpPr>
        <p:spPr>
          <a:xfrm>
            <a:off x="4985198" y="2849378"/>
            <a:ext cx="810896" cy="81089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A4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FF623715-C0B1-4FBF-B506-A5CF8D1CE13D}"/>
              </a:ext>
            </a:extLst>
          </p:cNvPr>
          <p:cNvSpPr/>
          <p:nvPr/>
        </p:nvSpPr>
        <p:spPr>
          <a:xfrm>
            <a:off x="3326861" y="4335545"/>
            <a:ext cx="810896" cy="81089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A4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BC1DA566-14E5-493B-B01B-8C75B3BA60BA}"/>
              </a:ext>
            </a:extLst>
          </p:cNvPr>
          <p:cNvSpPr/>
          <p:nvPr/>
        </p:nvSpPr>
        <p:spPr>
          <a:xfrm>
            <a:off x="4985198" y="4335545"/>
            <a:ext cx="810896" cy="81089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A4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7CF9DF7B-7EB4-45BC-9B58-4F112A12069F}"/>
              </a:ext>
            </a:extLst>
          </p:cNvPr>
          <p:cNvSpPr/>
          <p:nvPr/>
        </p:nvSpPr>
        <p:spPr>
          <a:xfrm>
            <a:off x="806315" y="4198530"/>
            <a:ext cx="1908786" cy="835820"/>
          </a:xfrm>
          <a:prstGeom prst="roundRect">
            <a:avLst/>
          </a:prstGeom>
          <a:solidFill>
            <a:srgbClr val="0A4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24535C93-5D52-48AE-B623-6DF80DE45052}"/>
              </a:ext>
            </a:extLst>
          </p:cNvPr>
          <p:cNvSpPr/>
          <p:nvPr/>
        </p:nvSpPr>
        <p:spPr>
          <a:xfrm>
            <a:off x="823287" y="3159519"/>
            <a:ext cx="1825204" cy="904980"/>
          </a:xfrm>
          <a:prstGeom prst="roundRect">
            <a:avLst/>
          </a:prstGeom>
          <a:solidFill>
            <a:srgbClr val="0A4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8C07678-A8AF-458C-8B89-D76B0A76B628}"/>
              </a:ext>
            </a:extLst>
          </p:cNvPr>
          <p:cNvSpPr/>
          <p:nvPr/>
        </p:nvSpPr>
        <p:spPr>
          <a:xfrm>
            <a:off x="208920" y="354452"/>
            <a:ext cx="8604362" cy="1001537"/>
          </a:xfrm>
          <a:prstGeom prst="roundRect">
            <a:avLst/>
          </a:prstGeom>
          <a:solidFill>
            <a:srgbClr val="0A4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858AC12-AE72-49E4-98F2-51AD69C01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29" y="492796"/>
            <a:ext cx="8483123" cy="742863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1"/>
                </a:solidFill>
                <a:latin typeface="Montserrat" panose="00000500000000000000" pitchFamily="2" charset="-52"/>
                <a:ea typeface="+mn-ea"/>
                <a:cs typeface="+mn-cs"/>
              </a:rPr>
              <a:t>ЦУР В СИСТЕМЕ СОЦИАЛЬНОЙ ПОДДЕРЖКИ ЖИТЕЛЕЙ ОРЛОВСКОЙ ОБЛАСТИ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F5C64DB-25FA-45D8-AFBE-4EC9DAB7979B}"/>
              </a:ext>
            </a:extLst>
          </p:cNvPr>
          <p:cNvSpPr/>
          <p:nvPr/>
        </p:nvSpPr>
        <p:spPr>
          <a:xfrm>
            <a:off x="6577974" y="4508141"/>
            <a:ext cx="1643226" cy="22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50" b="1" dirty="0">
                <a:solidFill>
                  <a:srgbClr val="0A4A84"/>
                </a:solidFill>
                <a:latin typeface="Montserrat Medium" panose="00000600000000000000" pitchFamily="2" charset="-52"/>
              </a:rPr>
              <a:t>С 3 ноября 2020 года</a:t>
            </a:r>
          </a:p>
        </p:txBody>
      </p:sp>
      <p:pic>
        <p:nvPicPr>
          <p:cNvPr id="8" name="Рисунок 7" descr="Отправить">
            <a:extLst>
              <a:ext uri="{FF2B5EF4-FFF2-40B4-BE49-F238E27FC236}">
                <a16:creationId xmlns:a16="http://schemas.microsoft.com/office/drawing/2014/main" id="{F712008C-C384-4721-9213-D780E02E6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29128" flipH="1">
            <a:off x="5105269" y="4379201"/>
            <a:ext cx="640761" cy="640761"/>
          </a:xfrm>
          <a:prstGeom prst="rect">
            <a:avLst/>
          </a:prstGeom>
        </p:spPr>
      </p:pic>
      <p:pic>
        <p:nvPicPr>
          <p:cNvPr id="10" name="Рисунок 9" descr="Смартфон">
            <a:extLst>
              <a:ext uri="{FF2B5EF4-FFF2-40B4-BE49-F238E27FC236}">
                <a16:creationId xmlns:a16="http://schemas.microsoft.com/office/drawing/2014/main" id="{13ECE10E-5B1C-48D7-9D84-F169977CE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1616" y="2931781"/>
            <a:ext cx="600593" cy="600593"/>
          </a:xfrm>
          <a:prstGeom prst="rect">
            <a:avLst/>
          </a:prstGeom>
        </p:spPr>
      </p:pic>
      <p:pic>
        <p:nvPicPr>
          <p:cNvPr id="12" name="Рисунок 11" descr="Карта с кнопкой">
            <a:extLst>
              <a:ext uri="{FF2B5EF4-FFF2-40B4-BE49-F238E27FC236}">
                <a16:creationId xmlns:a16="http://schemas.microsoft.com/office/drawing/2014/main" id="{040C867D-EA68-4F7E-B169-7C83962D28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23289" y="4412973"/>
            <a:ext cx="610804" cy="6108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6080054-A259-4B83-9D50-DEC3A0D6652A}"/>
              </a:ext>
            </a:extLst>
          </p:cNvPr>
          <p:cNvSpPr txBox="1"/>
          <p:nvPr/>
        </p:nvSpPr>
        <p:spPr>
          <a:xfrm>
            <a:off x="6384072" y="3752493"/>
            <a:ext cx="2261936" cy="68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latin typeface="Montserrat Medium" panose="00000600000000000000" pitchFamily="2" charset="-52"/>
              </a:rPr>
              <a:t>ЦУР </a:t>
            </a:r>
            <a:br>
              <a:rPr lang="ru-RU" sz="1600" b="1" dirty="0">
                <a:solidFill>
                  <a:schemeClr val="bg1"/>
                </a:solidFill>
                <a:latin typeface="Montserrat Medium" panose="00000600000000000000" pitchFamily="2" charset="-52"/>
              </a:rPr>
            </a:br>
            <a:r>
              <a:rPr lang="ru-RU" sz="1600" b="1" dirty="0">
                <a:solidFill>
                  <a:schemeClr val="bg1"/>
                </a:solidFill>
                <a:latin typeface="Montserrat Medium" panose="00000600000000000000" pitchFamily="2" charset="-52"/>
              </a:rPr>
              <a:t>ОРЛОВСКОЙ ОБЛАСТИ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5688871-427D-4D85-B53E-9200FD907E53}"/>
              </a:ext>
            </a:extLst>
          </p:cNvPr>
          <p:cNvSpPr/>
          <p:nvPr/>
        </p:nvSpPr>
        <p:spPr>
          <a:xfrm>
            <a:off x="4735903" y="2577939"/>
            <a:ext cx="1304864" cy="23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b="1" dirty="0">
                <a:solidFill>
                  <a:srgbClr val="0A4A84"/>
                </a:solidFill>
                <a:latin typeface="Montserrat Medium" panose="00000600000000000000" pitchFamily="2" charset="-52"/>
              </a:rPr>
              <a:t>ПОС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7EE8BAE-F92E-4DE6-AE48-63A259CF1BA6}"/>
              </a:ext>
            </a:extLst>
          </p:cNvPr>
          <p:cNvSpPr/>
          <p:nvPr/>
        </p:nvSpPr>
        <p:spPr>
          <a:xfrm>
            <a:off x="1898141" y="5182217"/>
            <a:ext cx="3430801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b="1" dirty="0">
                <a:solidFill>
                  <a:srgbClr val="0A4A84"/>
                </a:solidFill>
                <a:latin typeface="Montserrat Medium" panose="00000600000000000000" pitchFamily="2" charset="-52"/>
              </a:rPr>
              <a:t>Портал </a:t>
            </a:r>
            <a:br>
              <a:rPr lang="ru-RU" sz="1100" b="1" dirty="0">
                <a:solidFill>
                  <a:srgbClr val="0A4A84"/>
                </a:solidFill>
                <a:latin typeface="Montserrat Medium" panose="00000600000000000000" pitchFamily="2" charset="-52"/>
              </a:rPr>
            </a:br>
            <a:r>
              <a:rPr lang="ru-RU" sz="1100" b="1" dirty="0">
                <a:solidFill>
                  <a:srgbClr val="0A4A84"/>
                </a:solidFill>
                <a:latin typeface="Montserrat Medium" panose="00000600000000000000" pitchFamily="2" charset="-52"/>
              </a:rPr>
              <a:t>«Обращаем внимание»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36C1243-08F6-41D8-892E-ABE3E3E0F968}"/>
              </a:ext>
            </a:extLst>
          </p:cNvPr>
          <p:cNvSpPr/>
          <p:nvPr/>
        </p:nvSpPr>
        <p:spPr>
          <a:xfrm>
            <a:off x="4534536" y="5182217"/>
            <a:ext cx="1777634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b="1" dirty="0">
                <a:solidFill>
                  <a:srgbClr val="0A4A84"/>
                </a:solidFill>
                <a:latin typeface="Montserrat Medium" panose="00000600000000000000" pitchFamily="2" charset="-52"/>
              </a:rPr>
              <a:t>Чат-бот </a:t>
            </a:r>
            <a:br>
              <a:rPr lang="ru-RU" sz="1100" b="1" dirty="0">
                <a:solidFill>
                  <a:srgbClr val="0A4A84"/>
                </a:solidFill>
                <a:latin typeface="Montserrat Medium" panose="00000600000000000000" pitchFamily="2" charset="-52"/>
              </a:rPr>
            </a:br>
            <a:r>
              <a:rPr lang="ru-RU" sz="1100" b="1" dirty="0">
                <a:solidFill>
                  <a:srgbClr val="0A4A84"/>
                </a:solidFill>
                <a:latin typeface="Montserrat Medium" panose="00000600000000000000" pitchFamily="2" charset="-52"/>
              </a:rPr>
              <a:t>«Социальная помощь»</a:t>
            </a:r>
          </a:p>
        </p:txBody>
      </p:sp>
      <p:sp>
        <p:nvSpPr>
          <p:cNvPr id="46" name="Блок-схема: альтернативный процесс 45">
            <a:extLst>
              <a:ext uri="{FF2B5EF4-FFF2-40B4-BE49-F238E27FC236}">
                <a16:creationId xmlns:a16="http://schemas.microsoft.com/office/drawing/2014/main" id="{E949658A-3F11-4547-A857-598FC357AA9C}"/>
              </a:ext>
            </a:extLst>
          </p:cNvPr>
          <p:cNvSpPr/>
          <p:nvPr/>
        </p:nvSpPr>
        <p:spPr>
          <a:xfrm>
            <a:off x="873704" y="3369939"/>
            <a:ext cx="1901388" cy="539580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latin typeface="Montserrat Medium" panose="00000600000000000000" pitchFamily="2" charset="-52"/>
              </a:rPr>
              <a:t>ОБРАЩЕНИЯ ГРАЖДАН</a:t>
            </a:r>
          </a:p>
        </p:txBody>
      </p:sp>
      <p:sp>
        <p:nvSpPr>
          <p:cNvPr id="48" name="Блок-схема: альтернативный процесс 47">
            <a:extLst>
              <a:ext uri="{FF2B5EF4-FFF2-40B4-BE49-F238E27FC236}">
                <a16:creationId xmlns:a16="http://schemas.microsoft.com/office/drawing/2014/main" id="{C70AF7A1-4386-4E7A-B12E-90B8F125CE1C}"/>
              </a:ext>
            </a:extLst>
          </p:cNvPr>
          <p:cNvSpPr/>
          <p:nvPr/>
        </p:nvSpPr>
        <p:spPr>
          <a:xfrm>
            <a:off x="832916" y="4258141"/>
            <a:ext cx="2018723" cy="757512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latin typeface="Montserrat Medium" panose="00000600000000000000" pitchFamily="2" charset="-52"/>
              </a:rPr>
              <a:t>ОРЛОВСКИЙ СОЦИАЛЬНЫЙ КЛАСТЕР</a:t>
            </a:r>
          </a:p>
        </p:txBody>
      </p:sp>
      <p:pic>
        <p:nvPicPr>
          <p:cNvPr id="52" name="Рисунок 51" descr="Чат">
            <a:extLst>
              <a:ext uri="{FF2B5EF4-FFF2-40B4-BE49-F238E27FC236}">
                <a16:creationId xmlns:a16="http://schemas.microsoft.com/office/drawing/2014/main" id="{7BF7F735-8B5C-4141-B8AD-037F88EDBC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18024" y="2970857"/>
            <a:ext cx="635315" cy="635315"/>
          </a:xfrm>
          <a:prstGeom prst="rect">
            <a:avLst/>
          </a:prstGeom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02EA17D0-51A4-4520-8E48-1F8C245FA129}"/>
              </a:ext>
            </a:extLst>
          </p:cNvPr>
          <p:cNvSpPr/>
          <p:nvPr/>
        </p:nvSpPr>
        <p:spPr>
          <a:xfrm>
            <a:off x="2715101" y="2577939"/>
            <a:ext cx="2179871" cy="23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b="1" dirty="0">
                <a:solidFill>
                  <a:srgbClr val="0A4A84"/>
                </a:solidFill>
                <a:latin typeface="Montserrat Medium" panose="00000600000000000000" pitchFamily="2" charset="-52"/>
              </a:rPr>
              <a:t>«Инцидент Менеджмент» </a:t>
            </a:r>
          </a:p>
        </p:txBody>
      </p:sp>
      <p:sp>
        <p:nvSpPr>
          <p:cNvPr id="55" name="Стрелка: шеврон 54">
            <a:extLst>
              <a:ext uri="{FF2B5EF4-FFF2-40B4-BE49-F238E27FC236}">
                <a16:creationId xmlns:a16="http://schemas.microsoft.com/office/drawing/2014/main" id="{886768A0-4A38-4EF4-B688-8D1551621F92}"/>
              </a:ext>
            </a:extLst>
          </p:cNvPr>
          <p:cNvSpPr/>
          <p:nvPr/>
        </p:nvSpPr>
        <p:spPr>
          <a:xfrm>
            <a:off x="5773708" y="3663361"/>
            <a:ext cx="500637" cy="688202"/>
          </a:xfrm>
          <a:prstGeom prst="chevron">
            <a:avLst/>
          </a:prstGeom>
          <a:solidFill>
            <a:srgbClr val="0A4A84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Стрелка: шеврон 55">
            <a:extLst>
              <a:ext uri="{FF2B5EF4-FFF2-40B4-BE49-F238E27FC236}">
                <a16:creationId xmlns:a16="http://schemas.microsoft.com/office/drawing/2014/main" id="{751D630A-50AB-4747-8BAC-B7B6B3048D9F}"/>
              </a:ext>
            </a:extLst>
          </p:cNvPr>
          <p:cNvSpPr/>
          <p:nvPr/>
        </p:nvSpPr>
        <p:spPr>
          <a:xfrm>
            <a:off x="8581607" y="3702901"/>
            <a:ext cx="500637" cy="688202"/>
          </a:xfrm>
          <a:prstGeom prst="chevron">
            <a:avLst/>
          </a:prstGeom>
          <a:solidFill>
            <a:srgbClr val="0A4A84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9B92E0D8-CD48-4C9F-8C63-A78F1E22FB09}"/>
              </a:ext>
            </a:extLst>
          </p:cNvPr>
          <p:cNvSpPr/>
          <p:nvPr/>
        </p:nvSpPr>
        <p:spPr>
          <a:xfrm>
            <a:off x="904037" y="6488668"/>
            <a:ext cx="589120" cy="369332"/>
          </a:xfrm>
          <a:prstGeom prst="rect">
            <a:avLst/>
          </a:prstGeom>
          <a:solidFill>
            <a:srgbClr val="0A4A84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50" charset="-52"/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699E403-BDC2-476A-AB21-675BD54C9919}"/>
              </a:ext>
            </a:extLst>
          </p:cNvPr>
          <p:cNvSpPr/>
          <p:nvPr/>
        </p:nvSpPr>
        <p:spPr>
          <a:xfrm>
            <a:off x="3505498" y="2141208"/>
            <a:ext cx="2058075" cy="290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0A4A84"/>
                </a:solidFill>
                <a:latin typeface="Montserrat" panose="00000500000000000000" pitchFamily="2" charset="-52"/>
              </a:rPr>
              <a:t>ФЕДЕРАЛЬНЫЕ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E38728A-9209-4D7B-B06C-2C6D54FB3741}"/>
              </a:ext>
            </a:extLst>
          </p:cNvPr>
          <p:cNvSpPr/>
          <p:nvPr/>
        </p:nvSpPr>
        <p:spPr>
          <a:xfrm>
            <a:off x="397078" y="2615869"/>
            <a:ext cx="810896" cy="81089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A4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Отзыв клиента (справа налево)">
            <a:extLst>
              <a:ext uri="{FF2B5EF4-FFF2-40B4-BE49-F238E27FC236}">
                <a16:creationId xmlns:a16="http://schemas.microsoft.com/office/drawing/2014/main" id="{4120F27B-2366-41D9-9697-2B78A6E261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3900" y="2748902"/>
            <a:ext cx="544830" cy="544830"/>
          </a:xfrm>
          <a:prstGeom prst="rect">
            <a:avLst/>
          </a:prstGeom>
        </p:spPr>
      </p:pic>
      <p:sp>
        <p:nvSpPr>
          <p:cNvPr id="63" name="Овал 62">
            <a:extLst>
              <a:ext uri="{FF2B5EF4-FFF2-40B4-BE49-F238E27FC236}">
                <a16:creationId xmlns:a16="http://schemas.microsoft.com/office/drawing/2014/main" id="{C64666D3-844A-466A-A276-4CCEAE52B29E}"/>
              </a:ext>
            </a:extLst>
          </p:cNvPr>
          <p:cNvSpPr/>
          <p:nvPr/>
        </p:nvSpPr>
        <p:spPr>
          <a:xfrm>
            <a:off x="397078" y="4897543"/>
            <a:ext cx="810896" cy="81089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A4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Группа женщин">
            <a:extLst>
              <a:ext uri="{FF2B5EF4-FFF2-40B4-BE49-F238E27FC236}">
                <a16:creationId xmlns:a16="http://schemas.microsoft.com/office/drawing/2014/main" id="{CDF9781B-F882-48A7-B87C-A0220D7F36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6692" y="5241194"/>
            <a:ext cx="444043" cy="444043"/>
          </a:xfrm>
          <a:prstGeom prst="rect">
            <a:avLst/>
          </a:prstGeom>
        </p:spPr>
      </p:pic>
      <p:pic>
        <p:nvPicPr>
          <p:cNvPr id="60" name="Рисунок 59" descr="Рукопожатие">
            <a:extLst>
              <a:ext uri="{FF2B5EF4-FFF2-40B4-BE49-F238E27FC236}">
                <a16:creationId xmlns:a16="http://schemas.microsoft.com/office/drawing/2014/main" id="{3B1700DF-C5E5-41B8-A5AF-ABB4BDF9AD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8881" y="4890627"/>
            <a:ext cx="479525" cy="456214"/>
          </a:xfrm>
          <a:prstGeom prst="rect">
            <a:avLst/>
          </a:prstGeom>
        </p:spPr>
      </p:pic>
      <p:sp>
        <p:nvSpPr>
          <p:cNvPr id="67" name="Блок-схема: альтернативный процесс 66">
            <a:extLst>
              <a:ext uri="{FF2B5EF4-FFF2-40B4-BE49-F238E27FC236}">
                <a16:creationId xmlns:a16="http://schemas.microsoft.com/office/drawing/2014/main" id="{5914B838-E9E5-44B3-85F1-F9F8B86819C2}"/>
              </a:ext>
            </a:extLst>
          </p:cNvPr>
          <p:cNvSpPr/>
          <p:nvPr/>
        </p:nvSpPr>
        <p:spPr>
          <a:xfrm>
            <a:off x="3763484" y="3749964"/>
            <a:ext cx="1661427" cy="539580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latin typeface="Montserrat Medium" panose="00000600000000000000" pitchFamily="2" charset="-52"/>
              </a:rPr>
              <a:t>ЦИФРОВЫЕ</a:t>
            </a: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latin typeface="Montserrat Medium" panose="00000600000000000000" pitchFamily="2" charset="-52"/>
              </a:rPr>
              <a:t>СЕРВИРЫ</a:t>
            </a:r>
          </a:p>
        </p:txBody>
      </p:sp>
      <p:sp>
        <p:nvSpPr>
          <p:cNvPr id="70" name="Стрелка: шеврон 69">
            <a:extLst>
              <a:ext uri="{FF2B5EF4-FFF2-40B4-BE49-F238E27FC236}">
                <a16:creationId xmlns:a16="http://schemas.microsoft.com/office/drawing/2014/main" id="{6BDE7A44-AD81-4EF4-9965-153608067F1D}"/>
              </a:ext>
            </a:extLst>
          </p:cNvPr>
          <p:cNvSpPr/>
          <p:nvPr/>
        </p:nvSpPr>
        <p:spPr>
          <a:xfrm>
            <a:off x="2864835" y="3665252"/>
            <a:ext cx="500637" cy="688202"/>
          </a:xfrm>
          <a:prstGeom prst="chevron">
            <a:avLst/>
          </a:prstGeom>
          <a:solidFill>
            <a:srgbClr val="0A4A84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95E91A0E-35FB-49E6-81B4-C8415A737103}"/>
              </a:ext>
            </a:extLst>
          </p:cNvPr>
          <p:cNvSpPr/>
          <p:nvPr/>
        </p:nvSpPr>
        <p:spPr>
          <a:xfrm>
            <a:off x="7714166" y="3033136"/>
            <a:ext cx="810896" cy="81089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A4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8B5C1C2-E8DA-47CE-AEE3-5A8270E5CB21}"/>
              </a:ext>
            </a:extLst>
          </p:cNvPr>
          <p:cNvGrpSpPr/>
          <p:nvPr/>
        </p:nvGrpSpPr>
        <p:grpSpPr>
          <a:xfrm>
            <a:off x="7881996" y="3224381"/>
            <a:ext cx="453071" cy="428405"/>
            <a:chOff x="10852200" y="543716"/>
            <a:chExt cx="366812" cy="365390"/>
          </a:xfrm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79F075EF-AD27-462D-9A6A-C34C3AC4BC7E}"/>
                </a:ext>
              </a:extLst>
            </p:cNvPr>
            <p:cNvSpPr/>
            <p:nvPr/>
          </p:nvSpPr>
          <p:spPr>
            <a:xfrm>
              <a:off x="10852200" y="726411"/>
              <a:ext cx="183600" cy="182695"/>
            </a:xfrm>
            <a:custGeom>
              <a:avLst/>
              <a:gdLst>
                <a:gd name="connsiteX0" fmla="*/ 0 w 183600"/>
                <a:gd name="connsiteY0" fmla="*/ 182695 h 182695"/>
                <a:gd name="connsiteX1" fmla="*/ 0 w 183600"/>
                <a:gd name="connsiteY1" fmla="*/ 0 h 182695"/>
                <a:gd name="connsiteX2" fmla="*/ 183600 w 183600"/>
                <a:gd name="connsiteY2" fmla="*/ 0 h 182695"/>
                <a:gd name="connsiteX3" fmla="*/ 0 w 183600"/>
                <a:gd name="connsiteY3" fmla="*/ 182695 h 18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600" h="182695">
                  <a:moveTo>
                    <a:pt x="0" y="182695"/>
                  </a:moveTo>
                  <a:lnTo>
                    <a:pt x="0" y="0"/>
                  </a:lnTo>
                  <a:lnTo>
                    <a:pt x="183600" y="0"/>
                  </a:lnTo>
                  <a:lnTo>
                    <a:pt x="0" y="182695"/>
                  </a:lnTo>
                  <a:close/>
                </a:path>
              </a:pathLst>
            </a:custGeom>
            <a:solidFill>
              <a:srgbClr val="69D0A5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F1FD2242-1CAF-4FE4-8B91-55A3ED454DE7}"/>
                </a:ext>
              </a:extLst>
            </p:cNvPr>
            <p:cNvSpPr/>
            <p:nvPr/>
          </p:nvSpPr>
          <p:spPr>
            <a:xfrm>
              <a:off x="10852200" y="726411"/>
              <a:ext cx="183600" cy="182695"/>
            </a:xfrm>
            <a:custGeom>
              <a:avLst/>
              <a:gdLst>
                <a:gd name="connsiteX0" fmla="*/ 0 w 183600"/>
                <a:gd name="connsiteY0" fmla="*/ 182695 h 182695"/>
                <a:gd name="connsiteX1" fmla="*/ 183600 w 183600"/>
                <a:gd name="connsiteY1" fmla="*/ 0 h 182695"/>
                <a:gd name="connsiteX2" fmla="*/ 183600 w 183600"/>
                <a:gd name="connsiteY2" fmla="*/ 182695 h 182695"/>
                <a:gd name="connsiteX3" fmla="*/ 0 w 183600"/>
                <a:gd name="connsiteY3" fmla="*/ 182695 h 18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600" h="182695">
                  <a:moveTo>
                    <a:pt x="0" y="182695"/>
                  </a:moveTo>
                  <a:lnTo>
                    <a:pt x="183600" y="0"/>
                  </a:lnTo>
                  <a:lnTo>
                    <a:pt x="183600" y="182695"/>
                  </a:lnTo>
                  <a:lnTo>
                    <a:pt x="0" y="182695"/>
                  </a:lnTo>
                  <a:close/>
                </a:path>
              </a:pathLst>
            </a:custGeom>
            <a:solidFill>
              <a:srgbClr val="258DCD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9BFAD002-E29F-40A9-8792-EA390D465D90}"/>
                </a:ext>
              </a:extLst>
            </p:cNvPr>
            <p:cNvSpPr/>
            <p:nvPr/>
          </p:nvSpPr>
          <p:spPr>
            <a:xfrm>
              <a:off x="10852200" y="543716"/>
              <a:ext cx="366812" cy="91541"/>
            </a:xfrm>
            <a:custGeom>
              <a:avLst/>
              <a:gdLst>
                <a:gd name="connsiteX0" fmla="*/ 366813 w 366812"/>
                <a:gd name="connsiteY0" fmla="*/ 0 h 91541"/>
                <a:gd name="connsiteX1" fmla="*/ 91412 w 366812"/>
                <a:gd name="connsiteY1" fmla="*/ 0 h 91541"/>
                <a:gd name="connsiteX2" fmla="*/ 0 w 366812"/>
                <a:gd name="connsiteY2" fmla="*/ 91542 h 91541"/>
                <a:gd name="connsiteX3" fmla="*/ 274625 w 366812"/>
                <a:gd name="connsiteY3" fmla="*/ 91542 h 91541"/>
                <a:gd name="connsiteX4" fmla="*/ 366813 w 366812"/>
                <a:gd name="connsiteY4" fmla="*/ 0 h 9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812" h="91541">
                  <a:moveTo>
                    <a:pt x="366813" y="0"/>
                  </a:moveTo>
                  <a:lnTo>
                    <a:pt x="91412" y="0"/>
                  </a:lnTo>
                  <a:lnTo>
                    <a:pt x="0" y="91542"/>
                  </a:lnTo>
                  <a:lnTo>
                    <a:pt x="274625" y="91542"/>
                  </a:lnTo>
                  <a:lnTo>
                    <a:pt x="366813" y="0"/>
                  </a:lnTo>
                  <a:close/>
                </a:path>
              </a:pathLst>
            </a:custGeom>
            <a:solidFill>
              <a:srgbClr val="69D0A5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7F90A6D4-E330-4C9E-BC59-A007A3ADF7A4}"/>
                </a:ext>
              </a:extLst>
            </p:cNvPr>
            <p:cNvSpPr/>
            <p:nvPr/>
          </p:nvSpPr>
          <p:spPr>
            <a:xfrm>
              <a:off x="11126824" y="543845"/>
              <a:ext cx="92058" cy="365002"/>
            </a:xfrm>
            <a:custGeom>
              <a:avLst/>
              <a:gdLst>
                <a:gd name="connsiteX0" fmla="*/ 92059 w 92058"/>
                <a:gd name="connsiteY0" fmla="*/ 0 h 365002"/>
                <a:gd name="connsiteX1" fmla="*/ 92059 w 92058"/>
                <a:gd name="connsiteY1" fmla="*/ 273978 h 365002"/>
                <a:gd name="connsiteX2" fmla="*/ 0 w 92058"/>
                <a:gd name="connsiteY2" fmla="*/ 365003 h 365002"/>
                <a:gd name="connsiteX3" fmla="*/ 0 w 92058"/>
                <a:gd name="connsiteY3" fmla="*/ 91412 h 365002"/>
                <a:gd name="connsiteX4" fmla="*/ 92059 w 92058"/>
                <a:gd name="connsiteY4" fmla="*/ 0 h 36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58" h="365002">
                  <a:moveTo>
                    <a:pt x="92059" y="0"/>
                  </a:moveTo>
                  <a:lnTo>
                    <a:pt x="92059" y="273978"/>
                  </a:lnTo>
                  <a:lnTo>
                    <a:pt x="0" y="365003"/>
                  </a:lnTo>
                  <a:lnTo>
                    <a:pt x="0" y="91412"/>
                  </a:lnTo>
                  <a:lnTo>
                    <a:pt x="92059" y="0"/>
                  </a:lnTo>
                  <a:close/>
                </a:path>
              </a:pathLst>
            </a:custGeom>
            <a:solidFill>
              <a:srgbClr val="258DCD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B4644774-92C4-4FD6-A800-DBD72A4476F5}"/>
              </a:ext>
            </a:extLst>
          </p:cNvPr>
          <p:cNvSpPr/>
          <p:nvPr/>
        </p:nvSpPr>
        <p:spPr>
          <a:xfrm>
            <a:off x="9238301" y="4194280"/>
            <a:ext cx="2505311" cy="835820"/>
          </a:xfrm>
          <a:prstGeom prst="roundRect">
            <a:avLst/>
          </a:prstGeom>
          <a:solidFill>
            <a:srgbClr val="0A4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0F9D460E-4D28-4913-AD6A-037374AA866D}"/>
              </a:ext>
            </a:extLst>
          </p:cNvPr>
          <p:cNvSpPr/>
          <p:nvPr/>
        </p:nvSpPr>
        <p:spPr>
          <a:xfrm>
            <a:off x="9232355" y="3153275"/>
            <a:ext cx="2494761" cy="904980"/>
          </a:xfrm>
          <a:prstGeom prst="roundRect">
            <a:avLst/>
          </a:prstGeom>
          <a:solidFill>
            <a:srgbClr val="0A4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100CD4-F813-48C0-8A14-A697CFBDFE2C}"/>
              </a:ext>
            </a:extLst>
          </p:cNvPr>
          <p:cNvSpPr txBox="1"/>
          <p:nvPr/>
        </p:nvSpPr>
        <p:spPr>
          <a:xfrm>
            <a:off x="9335876" y="3421821"/>
            <a:ext cx="1533809" cy="487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latin typeface="Montserrat Medium" panose="00000600000000000000" pitchFamily="2" charset="-52"/>
              </a:rPr>
              <a:t>ОРГАНЫ</a:t>
            </a: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latin typeface="Montserrat Medium" panose="00000600000000000000" pitchFamily="2" charset="-52"/>
              </a:rPr>
              <a:t>ВЛАСТИ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FD3841C-8A0F-4AA9-9333-5C59B1210AE3}"/>
              </a:ext>
            </a:extLst>
          </p:cNvPr>
          <p:cNvSpPr txBox="1"/>
          <p:nvPr/>
        </p:nvSpPr>
        <p:spPr>
          <a:xfrm>
            <a:off x="9286048" y="4413734"/>
            <a:ext cx="2428460" cy="48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latin typeface="Montserrat Medium" panose="00000600000000000000" pitchFamily="2" charset="-52"/>
              </a:rPr>
              <a:t>ОРГАНЫ МЕСТНОГО САМОУПРАВЛЕНИЯ</a:t>
            </a: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932F30F2-0795-46AF-B494-360B778B3E1C}"/>
              </a:ext>
            </a:extLst>
          </p:cNvPr>
          <p:cNvSpPr/>
          <p:nvPr/>
        </p:nvSpPr>
        <p:spPr>
          <a:xfrm>
            <a:off x="11093116" y="2578494"/>
            <a:ext cx="810896" cy="81089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A4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Суд">
            <a:extLst>
              <a:ext uri="{FF2B5EF4-FFF2-40B4-BE49-F238E27FC236}">
                <a16:creationId xmlns:a16="http://schemas.microsoft.com/office/drawing/2014/main" id="{20857CE6-8F09-439F-AD73-56516763B19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181830" y="2661394"/>
            <a:ext cx="607043" cy="607043"/>
          </a:xfrm>
          <a:prstGeom prst="rect">
            <a:avLst/>
          </a:prstGeom>
        </p:spPr>
      </p:pic>
      <p:sp>
        <p:nvSpPr>
          <p:cNvPr id="76" name="Овал 75">
            <a:extLst>
              <a:ext uri="{FF2B5EF4-FFF2-40B4-BE49-F238E27FC236}">
                <a16:creationId xmlns:a16="http://schemas.microsoft.com/office/drawing/2014/main" id="{23A1F82E-2D5F-4A30-94DF-23D5DF692876}"/>
              </a:ext>
            </a:extLst>
          </p:cNvPr>
          <p:cNvSpPr/>
          <p:nvPr/>
        </p:nvSpPr>
        <p:spPr>
          <a:xfrm>
            <a:off x="11093116" y="4903292"/>
            <a:ext cx="810896" cy="81089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A4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Электронная почта">
            <a:extLst>
              <a:ext uri="{FF2B5EF4-FFF2-40B4-BE49-F238E27FC236}">
                <a16:creationId xmlns:a16="http://schemas.microsoft.com/office/drawing/2014/main" id="{C61B2996-4DB8-4493-A4C6-07810BD93B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208801" y="5013487"/>
            <a:ext cx="572395" cy="572395"/>
          </a:xfrm>
          <a:prstGeom prst="rect">
            <a:avLst/>
          </a:prstGeom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8BA9DAB1-0A76-463B-9EF9-8AEE19695FCA}"/>
              </a:ext>
            </a:extLst>
          </p:cNvPr>
          <p:cNvSpPr/>
          <p:nvPr/>
        </p:nvSpPr>
        <p:spPr>
          <a:xfrm>
            <a:off x="3452248" y="5639235"/>
            <a:ext cx="2179870" cy="3901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A4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80D4DDD-A547-4594-AF47-C8890511E0A6}"/>
              </a:ext>
            </a:extLst>
          </p:cNvPr>
          <p:cNvSpPr/>
          <p:nvPr/>
        </p:nvSpPr>
        <p:spPr>
          <a:xfrm>
            <a:off x="3446433" y="5713451"/>
            <a:ext cx="2191501" cy="290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0A4A84"/>
                </a:solidFill>
                <a:latin typeface="Montserrat Medium" panose="00000600000000000000" pitchFamily="2" charset="-52"/>
              </a:rPr>
              <a:t>РЕГИОНАЛЬНЫЕ</a:t>
            </a:r>
          </a:p>
        </p:txBody>
      </p: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6891C40E-BE33-42A9-9222-03980BD1B337}"/>
              </a:ext>
            </a:extLst>
          </p:cNvPr>
          <p:cNvGrpSpPr/>
          <p:nvPr/>
        </p:nvGrpSpPr>
        <p:grpSpPr>
          <a:xfrm>
            <a:off x="11441723" y="236853"/>
            <a:ext cx="541357" cy="511885"/>
            <a:chOff x="10852200" y="543716"/>
            <a:chExt cx="366812" cy="365390"/>
          </a:xfrm>
        </p:grpSpPr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id="{39773758-D709-4478-9174-2604F4907793}"/>
                </a:ext>
              </a:extLst>
            </p:cNvPr>
            <p:cNvSpPr/>
            <p:nvPr/>
          </p:nvSpPr>
          <p:spPr>
            <a:xfrm>
              <a:off x="10852200" y="726411"/>
              <a:ext cx="183600" cy="182695"/>
            </a:xfrm>
            <a:custGeom>
              <a:avLst/>
              <a:gdLst>
                <a:gd name="connsiteX0" fmla="*/ 0 w 183600"/>
                <a:gd name="connsiteY0" fmla="*/ 182695 h 182695"/>
                <a:gd name="connsiteX1" fmla="*/ 0 w 183600"/>
                <a:gd name="connsiteY1" fmla="*/ 0 h 182695"/>
                <a:gd name="connsiteX2" fmla="*/ 183600 w 183600"/>
                <a:gd name="connsiteY2" fmla="*/ 0 h 182695"/>
                <a:gd name="connsiteX3" fmla="*/ 0 w 183600"/>
                <a:gd name="connsiteY3" fmla="*/ 182695 h 18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600" h="182695">
                  <a:moveTo>
                    <a:pt x="0" y="182695"/>
                  </a:moveTo>
                  <a:lnTo>
                    <a:pt x="0" y="0"/>
                  </a:lnTo>
                  <a:lnTo>
                    <a:pt x="183600" y="0"/>
                  </a:lnTo>
                  <a:lnTo>
                    <a:pt x="0" y="182695"/>
                  </a:lnTo>
                  <a:close/>
                </a:path>
              </a:pathLst>
            </a:custGeom>
            <a:solidFill>
              <a:srgbClr val="69D0A5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id="{6900E0D0-D14C-4D95-BC6A-470C7BE59AAB}"/>
                </a:ext>
              </a:extLst>
            </p:cNvPr>
            <p:cNvSpPr/>
            <p:nvPr/>
          </p:nvSpPr>
          <p:spPr>
            <a:xfrm>
              <a:off x="10852200" y="726411"/>
              <a:ext cx="183600" cy="182695"/>
            </a:xfrm>
            <a:custGeom>
              <a:avLst/>
              <a:gdLst>
                <a:gd name="connsiteX0" fmla="*/ 0 w 183600"/>
                <a:gd name="connsiteY0" fmla="*/ 182695 h 182695"/>
                <a:gd name="connsiteX1" fmla="*/ 183600 w 183600"/>
                <a:gd name="connsiteY1" fmla="*/ 0 h 182695"/>
                <a:gd name="connsiteX2" fmla="*/ 183600 w 183600"/>
                <a:gd name="connsiteY2" fmla="*/ 182695 h 182695"/>
                <a:gd name="connsiteX3" fmla="*/ 0 w 183600"/>
                <a:gd name="connsiteY3" fmla="*/ 182695 h 18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600" h="182695">
                  <a:moveTo>
                    <a:pt x="0" y="182695"/>
                  </a:moveTo>
                  <a:lnTo>
                    <a:pt x="183600" y="0"/>
                  </a:lnTo>
                  <a:lnTo>
                    <a:pt x="183600" y="182695"/>
                  </a:lnTo>
                  <a:lnTo>
                    <a:pt x="0" y="182695"/>
                  </a:lnTo>
                  <a:close/>
                </a:path>
              </a:pathLst>
            </a:custGeom>
            <a:solidFill>
              <a:srgbClr val="258DCD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81">
              <a:extLst>
                <a:ext uri="{FF2B5EF4-FFF2-40B4-BE49-F238E27FC236}">
                  <a16:creationId xmlns:a16="http://schemas.microsoft.com/office/drawing/2014/main" id="{A0B49A56-1317-4D7D-89A5-2D3E4B6D70D2}"/>
                </a:ext>
              </a:extLst>
            </p:cNvPr>
            <p:cNvSpPr/>
            <p:nvPr/>
          </p:nvSpPr>
          <p:spPr>
            <a:xfrm>
              <a:off x="10852200" y="543716"/>
              <a:ext cx="366812" cy="91541"/>
            </a:xfrm>
            <a:custGeom>
              <a:avLst/>
              <a:gdLst>
                <a:gd name="connsiteX0" fmla="*/ 366813 w 366812"/>
                <a:gd name="connsiteY0" fmla="*/ 0 h 91541"/>
                <a:gd name="connsiteX1" fmla="*/ 91412 w 366812"/>
                <a:gd name="connsiteY1" fmla="*/ 0 h 91541"/>
                <a:gd name="connsiteX2" fmla="*/ 0 w 366812"/>
                <a:gd name="connsiteY2" fmla="*/ 91542 h 91541"/>
                <a:gd name="connsiteX3" fmla="*/ 274625 w 366812"/>
                <a:gd name="connsiteY3" fmla="*/ 91542 h 91541"/>
                <a:gd name="connsiteX4" fmla="*/ 366813 w 366812"/>
                <a:gd name="connsiteY4" fmla="*/ 0 h 9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812" h="91541">
                  <a:moveTo>
                    <a:pt x="366813" y="0"/>
                  </a:moveTo>
                  <a:lnTo>
                    <a:pt x="91412" y="0"/>
                  </a:lnTo>
                  <a:lnTo>
                    <a:pt x="0" y="91542"/>
                  </a:lnTo>
                  <a:lnTo>
                    <a:pt x="274625" y="91542"/>
                  </a:lnTo>
                  <a:lnTo>
                    <a:pt x="366813" y="0"/>
                  </a:lnTo>
                  <a:close/>
                </a:path>
              </a:pathLst>
            </a:custGeom>
            <a:solidFill>
              <a:srgbClr val="69D0A5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0A8AA932-4660-401C-9CE8-1BFD5B5D6515}"/>
                </a:ext>
              </a:extLst>
            </p:cNvPr>
            <p:cNvSpPr/>
            <p:nvPr/>
          </p:nvSpPr>
          <p:spPr>
            <a:xfrm>
              <a:off x="11126824" y="543845"/>
              <a:ext cx="92058" cy="365002"/>
            </a:xfrm>
            <a:custGeom>
              <a:avLst/>
              <a:gdLst>
                <a:gd name="connsiteX0" fmla="*/ 92059 w 92058"/>
                <a:gd name="connsiteY0" fmla="*/ 0 h 365002"/>
                <a:gd name="connsiteX1" fmla="*/ 92059 w 92058"/>
                <a:gd name="connsiteY1" fmla="*/ 273978 h 365002"/>
                <a:gd name="connsiteX2" fmla="*/ 0 w 92058"/>
                <a:gd name="connsiteY2" fmla="*/ 365003 h 365002"/>
                <a:gd name="connsiteX3" fmla="*/ 0 w 92058"/>
                <a:gd name="connsiteY3" fmla="*/ 91412 h 365002"/>
                <a:gd name="connsiteX4" fmla="*/ 92059 w 92058"/>
                <a:gd name="connsiteY4" fmla="*/ 0 h 36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58" h="365002">
                  <a:moveTo>
                    <a:pt x="92059" y="0"/>
                  </a:moveTo>
                  <a:lnTo>
                    <a:pt x="92059" y="273978"/>
                  </a:lnTo>
                  <a:lnTo>
                    <a:pt x="0" y="365003"/>
                  </a:lnTo>
                  <a:lnTo>
                    <a:pt x="0" y="91412"/>
                  </a:lnTo>
                  <a:lnTo>
                    <a:pt x="92059" y="0"/>
                  </a:lnTo>
                  <a:close/>
                </a:path>
              </a:pathLst>
            </a:custGeom>
            <a:solidFill>
              <a:srgbClr val="258DCD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026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14465174-44B9-4BEF-BFA8-5AF453553276}"/>
              </a:ext>
            </a:extLst>
          </p:cNvPr>
          <p:cNvSpPr/>
          <p:nvPr/>
        </p:nvSpPr>
        <p:spPr>
          <a:xfrm>
            <a:off x="7133420" y="1613164"/>
            <a:ext cx="3939026" cy="80112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A4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4F39C538-CC42-4D6A-A662-BE29BB1AAE15}"/>
              </a:ext>
            </a:extLst>
          </p:cNvPr>
          <p:cNvSpPr/>
          <p:nvPr/>
        </p:nvSpPr>
        <p:spPr>
          <a:xfrm>
            <a:off x="287107" y="1583288"/>
            <a:ext cx="5082061" cy="3901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A4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75E400F-540B-4139-A418-17A8668AE931}"/>
              </a:ext>
            </a:extLst>
          </p:cNvPr>
          <p:cNvSpPr/>
          <p:nvPr/>
        </p:nvSpPr>
        <p:spPr>
          <a:xfrm>
            <a:off x="361319" y="506853"/>
            <a:ext cx="10341850" cy="933990"/>
          </a:xfrm>
          <a:prstGeom prst="roundRect">
            <a:avLst/>
          </a:prstGeom>
          <a:solidFill>
            <a:srgbClr val="69D0A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85C9BC4-8E84-4964-BFF0-2296A92B640C}"/>
              </a:ext>
            </a:extLst>
          </p:cNvPr>
          <p:cNvSpPr/>
          <p:nvPr/>
        </p:nvSpPr>
        <p:spPr>
          <a:xfrm>
            <a:off x="208919" y="354452"/>
            <a:ext cx="10418212" cy="1001537"/>
          </a:xfrm>
          <a:prstGeom prst="roundRect">
            <a:avLst/>
          </a:prstGeom>
          <a:solidFill>
            <a:srgbClr val="0A4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5CE16B9-8022-49F2-98B7-3717DB0682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692258"/>
              </p:ext>
            </p:extLst>
          </p:nvPr>
        </p:nvGraphicFramePr>
        <p:xfrm>
          <a:off x="693023" y="1341648"/>
          <a:ext cx="6095999" cy="481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CFB1FA7-6A34-4C25-B420-E30E40265B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66477"/>
              </p:ext>
            </p:extLst>
          </p:nvPr>
        </p:nvGraphicFramePr>
        <p:xfrm>
          <a:off x="5128400" y="2847543"/>
          <a:ext cx="6442456" cy="3081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175A01-9CE4-4EB1-A505-A2EAE2FBF47B}"/>
              </a:ext>
            </a:extLst>
          </p:cNvPr>
          <p:cNvSpPr/>
          <p:nvPr/>
        </p:nvSpPr>
        <p:spPr>
          <a:xfrm>
            <a:off x="904037" y="6488668"/>
            <a:ext cx="589120" cy="369332"/>
          </a:xfrm>
          <a:prstGeom prst="rect">
            <a:avLst/>
          </a:prstGeom>
          <a:solidFill>
            <a:srgbClr val="0A4A84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50" charset="-52"/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3008F39-92A7-455F-9E6F-8B9B2ED23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43" y="192438"/>
            <a:ext cx="10634003" cy="1325563"/>
          </a:xfrm>
        </p:spPr>
        <p:txBody>
          <a:bodyPr>
            <a:norm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Montserrat" panose="00000500000000000000" pitchFamily="50" charset="-52"/>
                <a:ea typeface="+mn-ea"/>
                <a:cs typeface="+mn-cs"/>
              </a:rPr>
              <a:t>КОЛИЧЕСТВО И ТЕМЫ ОБРАЩЕНИЙ ПО НАПРАВЛЕНИЮ </a:t>
            </a:r>
            <a:br>
              <a:rPr lang="ru-RU" sz="2500" dirty="0">
                <a:solidFill>
                  <a:schemeClr val="bg1"/>
                </a:solidFill>
                <a:latin typeface="Montserrat" panose="00000500000000000000" pitchFamily="50" charset="-52"/>
                <a:ea typeface="+mn-ea"/>
                <a:cs typeface="+mn-cs"/>
              </a:rPr>
            </a:br>
            <a:r>
              <a:rPr lang="ru-RU" sz="2500" dirty="0">
                <a:solidFill>
                  <a:schemeClr val="bg1"/>
                </a:solidFill>
                <a:latin typeface="Montserrat" panose="00000500000000000000" pitchFamily="50" charset="-52"/>
                <a:ea typeface="+mn-ea"/>
                <a:cs typeface="+mn-cs"/>
              </a:rPr>
              <a:t>«СОЦИАЛЬНАЯ ЗАЩИТА» ЗА 11 МЕСЯЦЕВ 2021 ГОДА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4DB5E12-0B99-4A89-AD8C-CAB47F7F16D7}"/>
              </a:ext>
            </a:extLst>
          </p:cNvPr>
          <p:cNvGrpSpPr/>
          <p:nvPr/>
        </p:nvGrpSpPr>
        <p:grpSpPr>
          <a:xfrm>
            <a:off x="11441723" y="236853"/>
            <a:ext cx="541357" cy="511885"/>
            <a:chOff x="10852200" y="543716"/>
            <a:chExt cx="366812" cy="365390"/>
          </a:xfrm>
        </p:grpSpPr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79930CEC-5848-46DC-96EF-3BD612BD3166}"/>
                </a:ext>
              </a:extLst>
            </p:cNvPr>
            <p:cNvSpPr/>
            <p:nvPr/>
          </p:nvSpPr>
          <p:spPr>
            <a:xfrm>
              <a:off x="10852200" y="726411"/>
              <a:ext cx="183600" cy="182695"/>
            </a:xfrm>
            <a:custGeom>
              <a:avLst/>
              <a:gdLst>
                <a:gd name="connsiteX0" fmla="*/ 0 w 183600"/>
                <a:gd name="connsiteY0" fmla="*/ 182695 h 182695"/>
                <a:gd name="connsiteX1" fmla="*/ 0 w 183600"/>
                <a:gd name="connsiteY1" fmla="*/ 0 h 182695"/>
                <a:gd name="connsiteX2" fmla="*/ 183600 w 183600"/>
                <a:gd name="connsiteY2" fmla="*/ 0 h 182695"/>
                <a:gd name="connsiteX3" fmla="*/ 0 w 183600"/>
                <a:gd name="connsiteY3" fmla="*/ 182695 h 18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600" h="182695">
                  <a:moveTo>
                    <a:pt x="0" y="182695"/>
                  </a:moveTo>
                  <a:lnTo>
                    <a:pt x="0" y="0"/>
                  </a:lnTo>
                  <a:lnTo>
                    <a:pt x="183600" y="0"/>
                  </a:lnTo>
                  <a:lnTo>
                    <a:pt x="0" y="182695"/>
                  </a:lnTo>
                  <a:close/>
                </a:path>
              </a:pathLst>
            </a:custGeom>
            <a:solidFill>
              <a:srgbClr val="69D0A5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947FCF9B-0EF0-4160-8823-551E4285B785}"/>
                </a:ext>
              </a:extLst>
            </p:cNvPr>
            <p:cNvSpPr/>
            <p:nvPr/>
          </p:nvSpPr>
          <p:spPr>
            <a:xfrm>
              <a:off x="10852200" y="726411"/>
              <a:ext cx="183600" cy="182695"/>
            </a:xfrm>
            <a:custGeom>
              <a:avLst/>
              <a:gdLst>
                <a:gd name="connsiteX0" fmla="*/ 0 w 183600"/>
                <a:gd name="connsiteY0" fmla="*/ 182695 h 182695"/>
                <a:gd name="connsiteX1" fmla="*/ 183600 w 183600"/>
                <a:gd name="connsiteY1" fmla="*/ 0 h 182695"/>
                <a:gd name="connsiteX2" fmla="*/ 183600 w 183600"/>
                <a:gd name="connsiteY2" fmla="*/ 182695 h 182695"/>
                <a:gd name="connsiteX3" fmla="*/ 0 w 183600"/>
                <a:gd name="connsiteY3" fmla="*/ 182695 h 18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600" h="182695">
                  <a:moveTo>
                    <a:pt x="0" y="182695"/>
                  </a:moveTo>
                  <a:lnTo>
                    <a:pt x="183600" y="0"/>
                  </a:lnTo>
                  <a:lnTo>
                    <a:pt x="183600" y="182695"/>
                  </a:lnTo>
                  <a:lnTo>
                    <a:pt x="0" y="182695"/>
                  </a:lnTo>
                  <a:close/>
                </a:path>
              </a:pathLst>
            </a:custGeom>
            <a:solidFill>
              <a:srgbClr val="258DCD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72A429EE-E7F7-4518-85C9-E467F48A470C}"/>
                </a:ext>
              </a:extLst>
            </p:cNvPr>
            <p:cNvSpPr/>
            <p:nvPr/>
          </p:nvSpPr>
          <p:spPr>
            <a:xfrm>
              <a:off x="10852200" y="543716"/>
              <a:ext cx="366812" cy="91541"/>
            </a:xfrm>
            <a:custGeom>
              <a:avLst/>
              <a:gdLst>
                <a:gd name="connsiteX0" fmla="*/ 366813 w 366812"/>
                <a:gd name="connsiteY0" fmla="*/ 0 h 91541"/>
                <a:gd name="connsiteX1" fmla="*/ 91412 w 366812"/>
                <a:gd name="connsiteY1" fmla="*/ 0 h 91541"/>
                <a:gd name="connsiteX2" fmla="*/ 0 w 366812"/>
                <a:gd name="connsiteY2" fmla="*/ 91542 h 91541"/>
                <a:gd name="connsiteX3" fmla="*/ 274625 w 366812"/>
                <a:gd name="connsiteY3" fmla="*/ 91542 h 91541"/>
                <a:gd name="connsiteX4" fmla="*/ 366813 w 366812"/>
                <a:gd name="connsiteY4" fmla="*/ 0 h 9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812" h="91541">
                  <a:moveTo>
                    <a:pt x="366813" y="0"/>
                  </a:moveTo>
                  <a:lnTo>
                    <a:pt x="91412" y="0"/>
                  </a:lnTo>
                  <a:lnTo>
                    <a:pt x="0" y="91542"/>
                  </a:lnTo>
                  <a:lnTo>
                    <a:pt x="274625" y="91542"/>
                  </a:lnTo>
                  <a:lnTo>
                    <a:pt x="366813" y="0"/>
                  </a:lnTo>
                  <a:close/>
                </a:path>
              </a:pathLst>
            </a:custGeom>
            <a:solidFill>
              <a:srgbClr val="69D0A5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F88CAAF3-7116-4BBD-8D8A-F7B1DD0ABEAA}"/>
                </a:ext>
              </a:extLst>
            </p:cNvPr>
            <p:cNvSpPr/>
            <p:nvPr/>
          </p:nvSpPr>
          <p:spPr>
            <a:xfrm>
              <a:off x="11126824" y="543845"/>
              <a:ext cx="92058" cy="365002"/>
            </a:xfrm>
            <a:custGeom>
              <a:avLst/>
              <a:gdLst>
                <a:gd name="connsiteX0" fmla="*/ 92059 w 92058"/>
                <a:gd name="connsiteY0" fmla="*/ 0 h 365002"/>
                <a:gd name="connsiteX1" fmla="*/ 92059 w 92058"/>
                <a:gd name="connsiteY1" fmla="*/ 273978 h 365002"/>
                <a:gd name="connsiteX2" fmla="*/ 0 w 92058"/>
                <a:gd name="connsiteY2" fmla="*/ 365003 h 365002"/>
                <a:gd name="connsiteX3" fmla="*/ 0 w 92058"/>
                <a:gd name="connsiteY3" fmla="*/ 91412 h 365002"/>
                <a:gd name="connsiteX4" fmla="*/ 92059 w 92058"/>
                <a:gd name="connsiteY4" fmla="*/ 0 h 36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58" h="365002">
                  <a:moveTo>
                    <a:pt x="92059" y="0"/>
                  </a:moveTo>
                  <a:lnTo>
                    <a:pt x="92059" y="273978"/>
                  </a:lnTo>
                  <a:lnTo>
                    <a:pt x="0" y="365003"/>
                  </a:lnTo>
                  <a:lnTo>
                    <a:pt x="0" y="91412"/>
                  </a:lnTo>
                  <a:lnTo>
                    <a:pt x="92059" y="0"/>
                  </a:lnTo>
                  <a:close/>
                </a:path>
              </a:pathLst>
            </a:custGeom>
            <a:solidFill>
              <a:srgbClr val="258DCD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21BCAE1-58BF-4E98-8987-876F37CE02EA}"/>
              </a:ext>
            </a:extLst>
          </p:cNvPr>
          <p:cNvSpPr/>
          <p:nvPr/>
        </p:nvSpPr>
        <p:spPr>
          <a:xfrm>
            <a:off x="399085" y="1546352"/>
            <a:ext cx="4876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0A4A84"/>
                </a:solidFill>
              </a:rPr>
              <a:t>РАСПРЕДЕЛЕНИЕ ПО ИСТОЧНИКАМ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9137B9C-1C5D-4DED-81DD-211E97080FE0}"/>
              </a:ext>
            </a:extLst>
          </p:cNvPr>
          <p:cNvSpPr/>
          <p:nvPr/>
        </p:nvSpPr>
        <p:spPr>
          <a:xfrm>
            <a:off x="705793" y="2844997"/>
            <a:ext cx="820280" cy="436147"/>
          </a:xfrm>
          <a:prstGeom prst="roundRect">
            <a:avLst/>
          </a:prstGeom>
          <a:solidFill>
            <a:srgbClr val="69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ED7041-6629-42BD-AE02-6693C922F4C7}"/>
              </a:ext>
            </a:extLst>
          </p:cNvPr>
          <p:cNvSpPr/>
          <p:nvPr/>
        </p:nvSpPr>
        <p:spPr>
          <a:xfrm>
            <a:off x="757501" y="2896295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1678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Заголовок 3">
            <a:extLst>
              <a:ext uri="{FF2B5EF4-FFF2-40B4-BE49-F238E27FC236}">
                <a16:creationId xmlns:a16="http://schemas.microsoft.com/office/drawing/2014/main" id="{6FAA0023-F9BD-4F58-B539-73B24F75021E}"/>
              </a:ext>
            </a:extLst>
          </p:cNvPr>
          <p:cNvSpPr txBox="1">
            <a:spLocks/>
          </p:cNvSpPr>
          <p:nvPr/>
        </p:nvSpPr>
        <p:spPr>
          <a:xfrm>
            <a:off x="693023" y="3195704"/>
            <a:ext cx="2684104" cy="83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  <a:ea typeface="+mn-ea"/>
                <a:cs typeface="+mn-cs"/>
              </a:rPr>
              <a:t>Чат-бот</a:t>
            </a:r>
          </a:p>
          <a:p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  <a:ea typeface="+mn-ea"/>
                <a:cs typeface="+mn-cs"/>
              </a:rPr>
              <a:t>«Социальная</a:t>
            </a:r>
          </a:p>
          <a:p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  <a:ea typeface="+mn-ea"/>
                <a:cs typeface="+mn-cs"/>
              </a:rPr>
              <a:t>помощь»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8803193-36B7-4D3B-A21E-E6BDA774C845}"/>
              </a:ext>
            </a:extLst>
          </p:cNvPr>
          <p:cNvSpPr/>
          <p:nvPr/>
        </p:nvSpPr>
        <p:spPr>
          <a:xfrm>
            <a:off x="715873" y="4230738"/>
            <a:ext cx="820280" cy="436147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E4DC572-46EE-439F-BDB6-AA2A67A1F881}"/>
              </a:ext>
            </a:extLst>
          </p:cNvPr>
          <p:cNvSpPr/>
          <p:nvPr/>
        </p:nvSpPr>
        <p:spPr>
          <a:xfrm>
            <a:off x="767581" y="4282036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328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Заголовок 3">
            <a:extLst>
              <a:ext uri="{FF2B5EF4-FFF2-40B4-BE49-F238E27FC236}">
                <a16:creationId xmlns:a16="http://schemas.microsoft.com/office/drawing/2014/main" id="{E633988A-3D6A-4663-BE98-5DFD702BBB4D}"/>
              </a:ext>
            </a:extLst>
          </p:cNvPr>
          <p:cNvSpPr txBox="1">
            <a:spLocks/>
          </p:cNvSpPr>
          <p:nvPr/>
        </p:nvSpPr>
        <p:spPr>
          <a:xfrm>
            <a:off x="705793" y="4665679"/>
            <a:ext cx="804810" cy="348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  <a:ea typeface="+mn-ea"/>
                <a:cs typeface="+mn-cs"/>
              </a:rPr>
              <a:t>ПОС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ADE3F805-531F-4223-BD6D-A45D6BA14FBB}"/>
              </a:ext>
            </a:extLst>
          </p:cNvPr>
          <p:cNvSpPr/>
          <p:nvPr/>
        </p:nvSpPr>
        <p:spPr>
          <a:xfrm>
            <a:off x="1862089" y="2196212"/>
            <a:ext cx="820280" cy="436147"/>
          </a:xfrm>
          <a:prstGeom prst="roundRect">
            <a:avLst/>
          </a:prstGeom>
          <a:solidFill>
            <a:srgbClr val="258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8" name="Заголовок 3">
            <a:extLst>
              <a:ext uri="{FF2B5EF4-FFF2-40B4-BE49-F238E27FC236}">
                <a16:creationId xmlns:a16="http://schemas.microsoft.com/office/drawing/2014/main" id="{B6B2A0B1-F1AD-4BE8-A059-3F36AE18FFF7}"/>
              </a:ext>
            </a:extLst>
          </p:cNvPr>
          <p:cNvSpPr txBox="1">
            <a:spLocks/>
          </p:cNvSpPr>
          <p:nvPr/>
        </p:nvSpPr>
        <p:spPr>
          <a:xfrm>
            <a:off x="1875540" y="2665766"/>
            <a:ext cx="820280" cy="329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  <a:ea typeface="+mn-ea"/>
                <a:cs typeface="+mn-cs"/>
              </a:rPr>
              <a:t>59-ФЗ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16F8EB2-615F-4A80-A2BB-B9BED6989149}"/>
              </a:ext>
            </a:extLst>
          </p:cNvPr>
          <p:cNvSpPr/>
          <p:nvPr/>
        </p:nvSpPr>
        <p:spPr>
          <a:xfrm>
            <a:off x="1907813" y="2229619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" panose="00000500000000000000" pitchFamily="2" charset="-52"/>
              </a:rPr>
              <a:t>1668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3A5B30D-C886-4F1E-AEAB-99011F3778E2}"/>
              </a:ext>
            </a:extLst>
          </p:cNvPr>
          <p:cNvSpPr/>
          <p:nvPr/>
        </p:nvSpPr>
        <p:spPr>
          <a:xfrm>
            <a:off x="4718260" y="2145475"/>
            <a:ext cx="820280" cy="436147"/>
          </a:xfrm>
          <a:prstGeom prst="roundRect">
            <a:avLst/>
          </a:prstGeom>
          <a:solidFill>
            <a:srgbClr val="0A4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ABDEED9-16A6-4D55-8F69-03FCAAAF1CFA}"/>
              </a:ext>
            </a:extLst>
          </p:cNvPr>
          <p:cNvSpPr/>
          <p:nvPr/>
        </p:nvSpPr>
        <p:spPr>
          <a:xfrm>
            <a:off x="4763984" y="2178882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" panose="00000500000000000000" pitchFamily="2" charset="-52"/>
              </a:rPr>
              <a:t>9020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Заголовок 3">
            <a:extLst>
              <a:ext uri="{FF2B5EF4-FFF2-40B4-BE49-F238E27FC236}">
                <a16:creationId xmlns:a16="http://schemas.microsoft.com/office/drawing/2014/main" id="{7F745DC1-096E-4CD9-B63B-3DD7CEEF72DF}"/>
              </a:ext>
            </a:extLst>
          </p:cNvPr>
          <p:cNvSpPr txBox="1">
            <a:spLocks/>
          </p:cNvSpPr>
          <p:nvPr/>
        </p:nvSpPr>
        <p:spPr>
          <a:xfrm>
            <a:off x="4675820" y="2607487"/>
            <a:ext cx="1924466" cy="469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  <a:ea typeface="+mn-ea"/>
                <a:cs typeface="+mn-cs"/>
              </a:rPr>
              <a:t>«Инцидент Менеджмент»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4A7FDB1C-9B19-4400-A4E4-3ADE9A761246}"/>
              </a:ext>
            </a:extLst>
          </p:cNvPr>
          <p:cNvSpPr/>
          <p:nvPr/>
        </p:nvSpPr>
        <p:spPr>
          <a:xfrm>
            <a:off x="1255131" y="5113705"/>
            <a:ext cx="561942" cy="436147"/>
          </a:xfrm>
          <a:prstGeom prst="roundRect">
            <a:avLst/>
          </a:prstGeom>
          <a:solidFill>
            <a:schemeClr val="bg1"/>
          </a:solidFill>
          <a:ln>
            <a:solidFill>
              <a:srgbClr val="0A4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B9312E3-A8A6-4642-8491-DEF3A2C9BFB6}"/>
              </a:ext>
            </a:extLst>
          </p:cNvPr>
          <p:cNvSpPr/>
          <p:nvPr/>
        </p:nvSpPr>
        <p:spPr>
          <a:xfrm>
            <a:off x="1300855" y="5147112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A4A84"/>
                </a:solidFill>
                <a:latin typeface="Montserrat" panose="00000500000000000000" pitchFamily="2" charset="-52"/>
              </a:rPr>
              <a:t>10</a:t>
            </a:r>
            <a:endParaRPr lang="ru-RU" b="1" dirty="0">
              <a:solidFill>
                <a:srgbClr val="0A4A84"/>
              </a:solidFill>
            </a:endParaRPr>
          </a:p>
        </p:txBody>
      </p:sp>
      <p:sp>
        <p:nvSpPr>
          <p:cNvPr id="35" name="Заголовок 3">
            <a:extLst>
              <a:ext uri="{FF2B5EF4-FFF2-40B4-BE49-F238E27FC236}">
                <a16:creationId xmlns:a16="http://schemas.microsoft.com/office/drawing/2014/main" id="{ECEED4CB-A64D-4897-830C-62DC80768264}"/>
              </a:ext>
            </a:extLst>
          </p:cNvPr>
          <p:cNvSpPr txBox="1">
            <a:spLocks/>
          </p:cNvSpPr>
          <p:nvPr/>
        </p:nvSpPr>
        <p:spPr>
          <a:xfrm>
            <a:off x="1185069" y="5630398"/>
            <a:ext cx="2428334" cy="469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  <a:ea typeface="+mn-ea"/>
                <a:cs typeface="+mn-cs"/>
              </a:rPr>
              <a:t>Портал</a:t>
            </a:r>
          </a:p>
          <a:p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  <a:ea typeface="+mn-ea"/>
                <a:cs typeface="+mn-cs"/>
              </a:rPr>
              <a:t> «Обращаем</a:t>
            </a:r>
          </a:p>
          <a:p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  <a:ea typeface="+mn-ea"/>
                <a:cs typeface="+mn-cs"/>
              </a:rPr>
              <a:t>внимание»</a:t>
            </a: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1DAE9A66-070F-44D5-A5CE-C2647C6C1E81}"/>
              </a:ext>
            </a:extLst>
          </p:cNvPr>
          <p:cNvCxnSpPr/>
          <p:nvPr/>
        </p:nvCxnSpPr>
        <p:spPr>
          <a:xfrm flipH="1">
            <a:off x="4338647" y="2363548"/>
            <a:ext cx="222738" cy="297726"/>
          </a:xfrm>
          <a:prstGeom prst="straightConnector1">
            <a:avLst/>
          </a:prstGeom>
          <a:ln>
            <a:solidFill>
              <a:srgbClr val="0A4A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7AE081C3-62F2-4C79-B241-DCCF19BB3890}"/>
              </a:ext>
            </a:extLst>
          </p:cNvPr>
          <p:cNvCxnSpPr>
            <a:cxnSpLocks/>
          </p:cNvCxnSpPr>
          <p:nvPr/>
        </p:nvCxnSpPr>
        <p:spPr>
          <a:xfrm>
            <a:off x="2728093" y="2436113"/>
            <a:ext cx="250722" cy="245413"/>
          </a:xfrm>
          <a:prstGeom prst="straightConnector1">
            <a:avLst/>
          </a:prstGeom>
          <a:ln>
            <a:solidFill>
              <a:srgbClr val="0A4A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C270DEA5-446E-4C20-8345-8B5D9D6F10B6}"/>
              </a:ext>
            </a:extLst>
          </p:cNvPr>
          <p:cNvCxnSpPr>
            <a:cxnSpLocks/>
          </p:cNvCxnSpPr>
          <p:nvPr/>
        </p:nvCxnSpPr>
        <p:spPr>
          <a:xfrm>
            <a:off x="1661372" y="3113954"/>
            <a:ext cx="546394" cy="353200"/>
          </a:xfrm>
          <a:prstGeom prst="straightConnector1">
            <a:avLst/>
          </a:prstGeom>
          <a:ln>
            <a:solidFill>
              <a:srgbClr val="0A4A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11113978-DFE3-4784-A150-B0260A98A940}"/>
              </a:ext>
            </a:extLst>
          </p:cNvPr>
          <p:cNvCxnSpPr>
            <a:cxnSpLocks/>
          </p:cNvCxnSpPr>
          <p:nvPr/>
        </p:nvCxnSpPr>
        <p:spPr>
          <a:xfrm>
            <a:off x="1565411" y="4329908"/>
            <a:ext cx="342402" cy="189800"/>
          </a:xfrm>
          <a:prstGeom prst="straightConnector1">
            <a:avLst/>
          </a:prstGeom>
          <a:ln>
            <a:solidFill>
              <a:srgbClr val="0A4A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3C6FEC6F-5DB6-4E35-84D3-2927BF8B7BA6}"/>
              </a:ext>
            </a:extLst>
          </p:cNvPr>
          <p:cNvCxnSpPr>
            <a:cxnSpLocks/>
          </p:cNvCxnSpPr>
          <p:nvPr/>
        </p:nvCxnSpPr>
        <p:spPr>
          <a:xfrm flipV="1">
            <a:off x="1852842" y="4819117"/>
            <a:ext cx="354924" cy="417808"/>
          </a:xfrm>
          <a:prstGeom prst="straightConnector1">
            <a:avLst/>
          </a:prstGeom>
          <a:ln>
            <a:solidFill>
              <a:srgbClr val="0A4A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C9D07BA-8172-4D38-8B17-5E21981A2BFC}"/>
              </a:ext>
            </a:extLst>
          </p:cNvPr>
          <p:cNvSpPr/>
          <p:nvPr/>
        </p:nvSpPr>
        <p:spPr>
          <a:xfrm>
            <a:off x="7183420" y="1583288"/>
            <a:ext cx="37803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0A4A84"/>
                </a:solidFill>
              </a:rPr>
              <a:t>ТЕМЫ ОБРАЩЕНИЙ, </a:t>
            </a: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0A4A84"/>
                </a:solidFill>
              </a:rPr>
              <a:t>ПОСТУПИВШИХ ЧЕРЕЗ ПОС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E7552B77-7B64-4049-96B4-D09C25509B1F}"/>
              </a:ext>
            </a:extLst>
          </p:cNvPr>
          <p:cNvSpPr/>
          <p:nvPr/>
        </p:nvSpPr>
        <p:spPr>
          <a:xfrm>
            <a:off x="10073908" y="2949902"/>
            <a:ext cx="629261" cy="436147"/>
          </a:xfrm>
          <a:prstGeom prst="roundRect">
            <a:avLst/>
          </a:prstGeom>
          <a:solidFill>
            <a:srgbClr val="69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9" name="Заголовок 3">
            <a:extLst>
              <a:ext uri="{FF2B5EF4-FFF2-40B4-BE49-F238E27FC236}">
                <a16:creationId xmlns:a16="http://schemas.microsoft.com/office/drawing/2014/main" id="{DE77CD7B-4FD2-451F-8AA0-B1EDCB89F5F6}"/>
              </a:ext>
            </a:extLst>
          </p:cNvPr>
          <p:cNvSpPr txBox="1">
            <a:spLocks/>
          </p:cNvSpPr>
          <p:nvPr/>
        </p:nvSpPr>
        <p:spPr>
          <a:xfrm>
            <a:off x="10017343" y="3373275"/>
            <a:ext cx="1647921" cy="721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  <a:ea typeface="+mn-ea"/>
                <a:cs typeface="+mn-cs"/>
              </a:rPr>
              <a:t>Социальное обслуживание </a:t>
            </a:r>
          </a:p>
          <a:p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  <a:ea typeface="+mn-ea"/>
                <a:cs typeface="+mn-cs"/>
              </a:rPr>
              <a:t>и защита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D2FDA3F9-B388-458E-9E0F-F352F5F5C5E1}"/>
              </a:ext>
            </a:extLst>
          </p:cNvPr>
          <p:cNvSpPr/>
          <p:nvPr/>
        </p:nvSpPr>
        <p:spPr>
          <a:xfrm>
            <a:off x="10119632" y="2983309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42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C8EC544D-4047-41AE-BB32-AFE2363917FD}"/>
              </a:ext>
            </a:extLst>
          </p:cNvPr>
          <p:cNvSpPr/>
          <p:nvPr/>
        </p:nvSpPr>
        <p:spPr>
          <a:xfrm>
            <a:off x="10293434" y="4570543"/>
            <a:ext cx="779012" cy="436147"/>
          </a:xfrm>
          <a:prstGeom prst="roundRect">
            <a:avLst/>
          </a:prstGeom>
          <a:solidFill>
            <a:srgbClr val="0A4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5" name="Заголовок 3">
            <a:extLst>
              <a:ext uri="{FF2B5EF4-FFF2-40B4-BE49-F238E27FC236}">
                <a16:creationId xmlns:a16="http://schemas.microsoft.com/office/drawing/2014/main" id="{3883388D-5C74-4DEF-AEAF-346832DE1DDB}"/>
              </a:ext>
            </a:extLst>
          </p:cNvPr>
          <p:cNvSpPr txBox="1">
            <a:spLocks/>
          </p:cNvSpPr>
          <p:nvPr/>
        </p:nvSpPr>
        <p:spPr>
          <a:xfrm>
            <a:off x="10259766" y="4935678"/>
            <a:ext cx="1900024" cy="694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  <a:ea typeface="+mn-ea"/>
                <a:cs typeface="+mn-cs"/>
              </a:rPr>
              <a:t>Выплаты на детей</a:t>
            </a:r>
          </a:p>
          <a:p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  <a:ea typeface="+mn-ea"/>
                <a:cs typeface="+mn-cs"/>
              </a:rPr>
              <a:t>От 3 до 7 лет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BC94533A-96AA-46C9-82E2-C49A510C612B}"/>
              </a:ext>
            </a:extLst>
          </p:cNvPr>
          <p:cNvSpPr/>
          <p:nvPr/>
        </p:nvSpPr>
        <p:spPr>
          <a:xfrm>
            <a:off x="10339158" y="4603950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286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FADEA0A8-3F62-4BD2-9A8B-8076243D861B}"/>
              </a:ext>
            </a:extLst>
          </p:cNvPr>
          <p:cNvCxnSpPr>
            <a:cxnSpLocks/>
          </p:cNvCxnSpPr>
          <p:nvPr/>
        </p:nvCxnSpPr>
        <p:spPr>
          <a:xfrm flipH="1">
            <a:off x="9530698" y="3195411"/>
            <a:ext cx="403559" cy="344237"/>
          </a:xfrm>
          <a:prstGeom prst="straightConnector1">
            <a:avLst/>
          </a:prstGeom>
          <a:ln>
            <a:solidFill>
              <a:srgbClr val="0A4A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759DCB57-23F7-4036-8673-80D2B84F8611}"/>
              </a:ext>
            </a:extLst>
          </p:cNvPr>
          <p:cNvCxnSpPr>
            <a:cxnSpLocks/>
          </p:cNvCxnSpPr>
          <p:nvPr/>
        </p:nvCxnSpPr>
        <p:spPr>
          <a:xfrm flipH="1" flipV="1">
            <a:off x="9638682" y="4706852"/>
            <a:ext cx="569719" cy="163527"/>
          </a:xfrm>
          <a:prstGeom prst="straightConnector1">
            <a:avLst/>
          </a:prstGeom>
          <a:ln>
            <a:solidFill>
              <a:srgbClr val="0A4A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69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18EFE47-DB85-467E-9D96-EE10F848E3B8}"/>
              </a:ext>
            </a:extLst>
          </p:cNvPr>
          <p:cNvSpPr/>
          <p:nvPr/>
        </p:nvSpPr>
        <p:spPr>
          <a:xfrm>
            <a:off x="361318" y="506853"/>
            <a:ext cx="10223855" cy="933990"/>
          </a:xfrm>
          <a:prstGeom prst="roundRect">
            <a:avLst/>
          </a:prstGeom>
          <a:solidFill>
            <a:srgbClr val="69D0A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12CCAF8-7DBA-411C-AD7C-200BF2FDB971}"/>
              </a:ext>
            </a:extLst>
          </p:cNvPr>
          <p:cNvSpPr/>
          <p:nvPr/>
        </p:nvSpPr>
        <p:spPr>
          <a:xfrm>
            <a:off x="208919" y="354452"/>
            <a:ext cx="10299346" cy="1001537"/>
          </a:xfrm>
          <a:prstGeom prst="roundRect">
            <a:avLst/>
          </a:prstGeom>
          <a:solidFill>
            <a:srgbClr val="0A4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915CD09-3080-4323-9663-14C06C749C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775303"/>
              </p:ext>
            </p:extLst>
          </p:nvPr>
        </p:nvGraphicFramePr>
        <p:xfrm>
          <a:off x="1056870" y="1911475"/>
          <a:ext cx="10747498" cy="515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83DE4D7-9E49-4C77-8ED7-9A67BEBB79DD}"/>
              </a:ext>
            </a:extLst>
          </p:cNvPr>
          <p:cNvSpPr/>
          <p:nvPr/>
        </p:nvSpPr>
        <p:spPr>
          <a:xfrm>
            <a:off x="904037" y="6488668"/>
            <a:ext cx="589120" cy="369332"/>
          </a:xfrm>
          <a:prstGeom prst="rect">
            <a:avLst/>
          </a:prstGeom>
          <a:solidFill>
            <a:srgbClr val="0A4A84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50" charset="-52"/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13856B3-684D-470B-83FF-7AF9C169C428}"/>
              </a:ext>
            </a:extLst>
          </p:cNvPr>
          <p:cNvGrpSpPr/>
          <p:nvPr/>
        </p:nvGrpSpPr>
        <p:grpSpPr>
          <a:xfrm>
            <a:off x="11441723" y="236853"/>
            <a:ext cx="541357" cy="511885"/>
            <a:chOff x="10852200" y="543716"/>
            <a:chExt cx="366812" cy="365390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078CF1E9-BA74-4EED-A005-6E3F205423C0}"/>
                </a:ext>
              </a:extLst>
            </p:cNvPr>
            <p:cNvSpPr/>
            <p:nvPr/>
          </p:nvSpPr>
          <p:spPr>
            <a:xfrm>
              <a:off x="10852200" y="726411"/>
              <a:ext cx="183600" cy="182695"/>
            </a:xfrm>
            <a:custGeom>
              <a:avLst/>
              <a:gdLst>
                <a:gd name="connsiteX0" fmla="*/ 0 w 183600"/>
                <a:gd name="connsiteY0" fmla="*/ 182695 h 182695"/>
                <a:gd name="connsiteX1" fmla="*/ 0 w 183600"/>
                <a:gd name="connsiteY1" fmla="*/ 0 h 182695"/>
                <a:gd name="connsiteX2" fmla="*/ 183600 w 183600"/>
                <a:gd name="connsiteY2" fmla="*/ 0 h 182695"/>
                <a:gd name="connsiteX3" fmla="*/ 0 w 183600"/>
                <a:gd name="connsiteY3" fmla="*/ 182695 h 18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600" h="182695">
                  <a:moveTo>
                    <a:pt x="0" y="182695"/>
                  </a:moveTo>
                  <a:lnTo>
                    <a:pt x="0" y="0"/>
                  </a:lnTo>
                  <a:lnTo>
                    <a:pt x="183600" y="0"/>
                  </a:lnTo>
                  <a:lnTo>
                    <a:pt x="0" y="182695"/>
                  </a:lnTo>
                  <a:close/>
                </a:path>
              </a:pathLst>
            </a:custGeom>
            <a:solidFill>
              <a:srgbClr val="69D0A5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A22A36B5-373C-432B-976A-F44DA3AC31E2}"/>
                </a:ext>
              </a:extLst>
            </p:cNvPr>
            <p:cNvSpPr/>
            <p:nvPr/>
          </p:nvSpPr>
          <p:spPr>
            <a:xfrm>
              <a:off x="10852200" y="726411"/>
              <a:ext cx="183600" cy="182695"/>
            </a:xfrm>
            <a:custGeom>
              <a:avLst/>
              <a:gdLst>
                <a:gd name="connsiteX0" fmla="*/ 0 w 183600"/>
                <a:gd name="connsiteY0" fmla="*/ 182695 h 182695"/>
                <a:gd name="connsiteX1" fmla="*/ 183600 w 183600"/>
                <a:gd name="connsiteY1" fmla="*/ 0 h 182695"/>
                <a:gd name="connsiteX2" fmla="*/ 183600 w 183600"/>
                <a:gd name="connsiteY2" fmla="*/ 182695 h 182695"/>
                <a:gd name="connsiteX3" fmla="*/ 0 w 183600"/>
                <a:gd name="connsiteY3" fmla="*/ 182695 h 18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600" h="182695">
                  <a:moveTo>
                    <a:pt x="0" y="182695"/>
                  </a:moveTo>
                  <a:lnTo>
                    <a:pt x="183600" y="0"/>
                  </a:lnTo>
                  <a:lnTo>
                    <a:pt x="183600" y="182695"/>
                  </a:lnTo>
                  <a:lnTo>
                    <a:pt x="0" y="182695"/>
                  </a:lnTo>
                  <a:close/>
                </a:path>
              </a:pathLst>
            </a:custGeom>
            <a:solidFill>
              <a:srgbClr val="258DCD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BEC0C215-ED31-4DF7-A2C3-186FA0B65D7D}"/>
                </a:ext>
              </a:extLst>
            </p:cNvPr>
            <p:cNvSpPr/>
            <p:nvPr/>
          </p:nvSpPr>
          <p:spPr>
            <a:xfrm>
              <a:off x="10852200" y="543716"/>
              <a:ext cx="366812" cy="91541"/>
            </a:xfrm>
            <a:custGeom>
              <a:avLst/>
              <a:gdLst>
                <a:gd name="connsiteX0" fmla="*/ 366813 w 366812"/>
                <a:gd name="connsiteY0" fmla="*/ 0 h 91541"/>
                <a:gd name="connsiteX1" fmla="*/ 91412 w 366812"/>
                <a:gd name="connsiteY1" fmla="*/ 0 h 91541"/>
                <a:gd name="connsiteX2" fmla="*/ 0 w 366812"/>
                <a:gd name="connsiteY2" fmla="*/ 91542 h 91541"/>
                <a:gd name="connsiteX3" fmla="*/ 274625 w 366812"/>
                <a:gd name="connsiteY3" fmla="*/ 91542 h 91541"/>
                <a:gd name="connsiteX4" fmla="*/ 366813 w 366812"/>
                <a:gd name="connsiteY4" fmla="*/ 0 h 9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812" h="91541">
                  <a:moveTo>
                    <a:pt x="366813" y="0"/>
                  </a:moveTo>
                  <a:lnTo>
                    <a:pt x="91412" y="0"/>
                  </a:lnTo>
                  <a:lnTo>
                    <a:pt x="0" y="91542"/>
                  </a:lnTo>
                  <a:lnTo>
                    <a:pt x="274625" y="91542"/>
                  </a:lnTo>
                  <a:lnTo>
                    <a:pt x="366813" y="0"/>
                  </a:lnTo>
                  <a:close/>
                </a:path>
              </a:pathLst>
            </a:custGeom>
            <a:solidFill>
              <a:srgbClr val="69D0A5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1F3128DE-FD71-4778-B78C-48E74E79B753}"/>
                </a:ext>
              </a:extLst>
            </p:cNvPr>
            <p:cNvSpPr/>
            <p:nvPr/>
          </p:nvSpPr>
          <p:spPr>
            <a:xfrm>
              <a:off x="11126824" y="543845"/>
              <a:ext cx="92058" cy="365002"/>
            </a:xfrm>
            <a:custGeom>
              <a:avLst/>
              <a:gdLst>
                <a:gd name="connsiteX0" fmla="*/ 92059 w 92058"/>
                <a:gd name="connsiteY0" fmla="*/ 0 h 365002"/>
                <a:gd name="connsiteX1" fmla="*/ 92059 w 92058"/>
                <a:gd name="connsiteY1" fmla="*/ 273978 h 365002"/>
                <a:gd name="connsiteX2" fmla="*/ 0 w 92058"/>
                <a:gd name="connsiteY2" fmla="*/ 365003 h 365002"/>
                <a:gd name="connsiteX3" fmla="*/ 0 w 92058"/>
                <a:gd name="connsiteY3" fmla="*/ 91412 h 365002"/>
                <a:gd name="connsiteX4" fmla="*/ 92059 w 92058"/>
                <a:gd name="connsiteY4" fmla="*/ 0 h 36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58" h="365002">
                  <a:moveTo>
                    <a:pt x="92059" y="0"/>
                  </a:moveTo>
                  <a:lnTo>
                    <a:pt x="92059" y="273978"/>
                  </a:lnTo>
                  <a:lnTo>
                    <a:pt x="0" y="365003"/>
                  </a:lnTo>
                  <a:lnTo>
                    <a:pt x="0" y="91412"/>
                  </a:lnTo>
                  <a:lnTo>
                    <a:pt x="92059" y="0"/>
                  </a:lnTo>
                  <a:close/>
                </a:path>
              </a:pathLst>
            </a:custGeom>
            <a:solidFill>
              <a:srgbClr val="258DCD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A5A536E3-FBF5-410B-AA06-FF2509232E21}"/>
              </a:ext>
            </a:extLst>
          </p:cNvPr>
          <p:cNvSpPr/>
          <p:nvPr/>
        </p:nvSpPr>
        <p:spPr>
          <a:xfrm>
            <a:off x="429041" y="3347540"/>
            <a:ext cx="820280" cy="436147"/>
          </a:xfrm>
          <a:prstGeom prst="roundRect">
            <a:avLst/>
          </a:prstGeom>
          <a:solidFill>
            <a:srgbClr val="0A4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BE76E0D-C8B0-4E0E-93A8-FC3767C5501C}"/>
              </a:ext>
            </a:extLst>
          </p:cNvPr>
          <p:cNvSpPr/>
          <p:nvPr/>
        </p:nvSpPr>
        <p:spPr>
          <a:xfrm>
            <a:off x="474765" y="3380947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8155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id="{D231B00A-0F9C-4E37-ABCB-78B7626048F8}"/>
              </a:ext>
            </a:extLst>
          </p:cNvPr>
          <p:cNvSpPr txBox="1">
            <a:spLocks/>
          </p:cNvSpPr>
          <p:nvPr/>
        </p:nvSpPr>
        <p:spPr>
          <a:xfrm>
            <a:off x="361318" y="4099223"/>
            <a:ext cx="1924466" cy="469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  <a:ea typeface="+mn-ea"/>
                <a:cs typeface="+mn-cs"/>
              </a:rPr>
              <a:t>Оказание государственной</a:t>
            </a:r>
          </a:p>
          <a:p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  <a:ea typeface="+mn-ea"/>
                <a:cs typeface="+mn-cs"/>
              </a:rPr>
              <a:t>социальной </a:t>
            </a:r>
            <a:b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  <a:ea typeface="+mn-ea"/>
                <a:cs typeface="+mn-cs"/>
              </a:rPr>
            </a:br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  <a:ea typeface="+mn-ea"/>
                <a:cs typeface="+mn-cs"/>
              </a:rPr>
              <a:t>помощи </a:t>
            </a:r>
            <a:b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  <a:ea typeface="+mn-ea"/>
                <a:cs typeface="+mn-cs"/>
              </a:rPr>
            </a:br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  <a:ea typeface="+mn-ea"/>
                <a:cs typeface="+mn-cs"/>
              </a:rPr>
              <a:t>(выплаты)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53BE71C-6E46-4261-85BC-30733A855091}"/>
              </a:ext>
            </a:extLst>
          </p:cNvPr>
          <p:cNvCxnSpPr>
            <a:cxnSpLocks/>
          </p:cNvCxnSpPr>
          <p:nvPr/>
        </p:nvCxnSpPr>
        <p:spPr>
          <a:xfrm>
            <a:off x="1463834" y="3564205"/>
            <a:ext cx="641797" cy="278457"/>
          </a:xfrm>
          <a:prstGeom prst="straightConnector1">
            <a:avLst/>
          </a:prstGeom>
          <a:ln>
            <a:solidFill>
              <a:srgbClr val="0A4A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8054A70-1698-4810-BE88-F2A7525DDAF1}"/>
              </a:ext>
            </a:extLst>
          </p:cNvPr>
          <p:cNvSpPr/>
          <p:nvPr/>
        </p:nvSpPr>
        <p:spPr>
          <a:xfrm>
            <a:off x="287107" y="1743929"/>
            <a:ext cx="11290098" cy="3901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A4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EA88B8C-FCE1-439F-AD5F-CD05B09BACBD}"/>
              </a:ext>
            </a:extLst>
          </p:cNvPr>
          <p:cNvSpPr/>
          <p:nvPr/>
        </p:nvSpPr>
        <p:spPr>
          <a:xfrm>
            <a:off x="385552" y="1716801"/>
            <a:ext cx="11191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0A4A84"/>
                </a:solidFill>
              </a:rPr>
              <a:t>ТЕМЫ ОБРАЩЕНИЙ, ПОСТУПИВШИХ ЧЕРЕЗ СИСТЕМУ «ИНЦИДЕНТ МЕНЕДЖМЕНТ»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1B6ACEF6-ECDA-4040-B458-9697711127AF}"/>
              </a:ext>
            </a:extLst>
          </p:cNvPr>
          <p:cNvCxnSpPr>
            <a:cxnSpLocks/>
          </p:cNvCxnSpPr>
          <p:nvPr/>
        </p:nvCxnSpPr>
        <p:spPr>
          <a:xfrm>
            <a:off x="5042327" y="2987223"/>
            <a:ext cx="470055" cy="796464"/>
          </a:xfrm>
          <a:prstGeom prst="straightConnector1">
            <a:avLst/>
          </a:prstGeom>
          <a:ln>
            <a:solidFill>
              <a:srgbClr val="0A4A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9B68746D-37A0-4F0B-AA10-5C9D5A74AAB7}"/>
              </a:ext>
            </a:extLst>
          </p:cNvPr>
          <p:cNvSpPr/>
          <p:nvPr/>
        </p:nvSpPr>
        <p:spPr>
          <a:xfrm>
            <a:off x="5742791" y="3227805"/>
            <a:ext cx="654921" cy="436147"/>
          </a:xfrm>
          <a:prstGeom prst="roundRect">
            <a:avLst/>
          </a:prstGeom>
          <a:solidFill>
            <a:srgbClr val="69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9" name="Заголовок 3">
            <a:extLst>
              <a:ext uri="{FF2B5EF4-FFF2-40B4-BE49-F238E27FC236}">
                <a16:creationId xmlns:a16="http://schemas.microsoft.com/office/drawing/2014/main" id="{7D46DE62-B35C-42B2-84D4-7A8970805588}"/>
              </a:ext>
            </a:extLst>
          </p:cNvPr>
          <p:cNvSpPr txBox="1">
            <a:spLocks/>
          </p:cNvSpPr>
          <p:nvPr/>
        </p:nvSpPr>
        <p:spPr>
          <a:xfrm>
            <a:off x="6364131" y="3183447"/>
            <a:ext cx="2106521" cy="469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</a:rPr>
              <a:t>З</a:t>
            </a:r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  <a:ea typeface="+mn-ea"/>
                <a:cs typeface="+mn-cs"/>
              </a:rPr>
              <a:t>адержка </a:t>
            </a:r>
          </a:p>
          <a:p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  <a:ea typeface="+mn-ea"/>
                <a:cs typeface="+mn-cs"/>
              </a:rPr>
              <a:t>выплат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4B1AE51-B91E-40A4-9A2F-552C60134467}"/>
              </a:ext>
            </a:extLst>
          </p:cNvPr>
          <p:cNvSpPr/>
          <p:nvPr/>
        </p:nvSpPr>
        <p:spPr>
          <a:xfrm>
            <a:off x="5781838" y="3261212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287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6FFC557F-F42A-40DC-9651-D179D6436528}"/>
              </a:ext>
            </a:extLst>
          </p:cNvPr>
          <p:cNvCxnSpPr>
            <a:cxnSpLocks/>
          </p:cNvCxnSpPr>
          <p:nvPr/>
        </p:nvCxnSpPr>
        <p:spPr>
          <a:xfrm flipH="1">
            <a:off x="5916774" y="3750279"/>
            <a:ext cx="250529" cy="647443"/>
          </a:xfrm>
          <a:prstGeom prst="straightConnector1">
            <a:avLst/>
          </a:prstGeom>
          <a:ln>
            <a:solidFill>
              <a:srgbClr val="0A4A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0D3231DC-FEAE-4F7B-9EAB-EBFF11CFDB27}"/>
              </a:ext>
            </a:extLst>
          </p:cNvPr>
          <p:cNvSpPr/>
          <p:nvPr/>
        </p:nvSpPr>
        <p:spPr>
          <a:xfrm>
            <a:off x="5512382" y="5677328"/>
            <a:ext cx="654921" cy="436147"/>
          </a:xfrm>
          <a:prstGeom prst="roundRect">
            <a:avLst/>
          </a:prstGeom>
          <a:solidFill>
            <a:srgbClr val="258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5" name="Заголовок 3">
            <a:extLst>
              <a:ext uri="{FF2B5EF4-FFF2-40B4-BE49-F238E27FC236}">
                <a16:creationId xmlns:a16="http://schemas.microsoft.com/office/drawing/2014/main" id="{A4F547E8-3607-4007-919B-E7DCD5BC19AC}"/>
              </a:ext>
            </a:extLst>
          </p:cNvPr>
          <p:cNvSpPr txBox="1">
            <a:spLocks/>
          </p:cNvSpPr>
          <p:nvPr/>
        </p:nvSpPr>
        <p:spPr>
          <a:xfrm>
            <a:off x="5449986" y="6023765"/>
            <a:ext cx="2106521" cy="469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</a:rPr>
              <a:t>Другое</a:t>
            </a:r>
            <a:endParaRPr lang="ru-RU" sz="1400" dirty="0">
              <a:solidFill>
                <a:srgbClr val="0A4A84"/>
              </a:solidFill>
              <a:latin typeface="Montserrat" panose="00000500000000000000" pitchFamily="50" charset="-52"/>
              <a:ea typeface="+mn-ea"/>
              <a:cs typeface="+mn-cs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CBDEADD-0827-4F06-8CDB-7E530B540A3E}"/>
              </a:ext>
            </a:extLst>
          </p:cNvPr>
          <p:cNvSpPr/>
          <p:nvPr/>
        </p:nvSpPr>
        <p:spPr>
          <a:xfrm>
            <a:off x="5551429" y="5710735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188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FAA90006-D5EF-4DF9-A6D4-761776E1CBE4}"/>
              </a:ext>
            </a:extLst>
          </p:cNvPr>
          <p:cNvCxnSpPr>
            <a:cxnSpLocks/>
          </p:cNvCxnSpPr>
          <p:nvPr/>
        </p:nvCxnSpPr>
        <p:spPr>
          <a:xfrm flipH="1" flipV="1">
            <a:off x="5779668" y="4858110"/>
            <a:ext cx="29611" cy="819218"/>
          </a:xfrm>
          <a:prstGeom prst="straightConnector1">
            <a:avLst/>
          </a:prstGeom>
          <a:ln>
            <a:solidFill>
              <a:srgbClr val="0A4A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4C1C237C-9596-409B-94D9-0F17D9A52C53}"/>
              </a:ext>
            </a:extLst>
          </p:cNvPr>
          <p:cNvSpPr/>
          <p:nvPr/>
        </p:nvSpPr>
        <p:spPr>
          <a:xfrm>
            <a:off x="7944189" y="3021187"/>
            <a:ext cx="526463" cy="440857"/>
          </a:xfrm>
          <a:prstGeom prst="roundRect">
            <a:avLst/>
          </a:prstGeom>
          <a:solidFill>
            <a:srgbClr val="BCEA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4" name="Заголовок 3">
            <a:extLst>
              <a:ext uri="{FF2B5EF4-FFF2-40B4-BE49-F238E27FC236}">
                <a16:creationId xmlns:a16="http://schemas.microsoft.com/office/drawing/2014/main" id="{C18B46F9-8077-4C58-8A58-49E3736B5ADB}"/>
              </a:ext>
            </a:extLst>
          </p:cNvPr>
          <p:cNvSpPr txBox="1">
            <a:spLocks/>
          </p:cNvSpPr>
          <p:nvPr/>
        </p:nvSpPr>
        <p:spPr>
          <a:xfrm>
            <a:off x="8576187" y="3004588"/>
            <a:ext cx="2106521" cy="469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</a:rPr>
              <a:t>Аварийное жилье/переселение</a:t>
            </a:r>
            <a:endParaRPr lang="ru-RU" sz="1400" dirty="0">
              <a:solidFill>
                <a:srgbClr val="0A4A84"/>
              </a:solidFill>
              <a:latin typeface="Montserrat" panose="00000500000000000000" pitchFamily="50" charset="-52"/>
              <a:ea typeface="+mn-ea"/>
              <a:cs typeface="+mn-cs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C94C2327-302C-4163-A0B4-202744B7678F}"/>
              </a:ext>
            </a:extLst>
          </p:cNvPr>
          <p:cNvSpPr/>
          <p:nvPr/>
        </p:nvSpPr>
        <p:spPr>
          <a:xfrm>
            <a:off x="7983236" y="305930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</a:rPr>
              <a:t>35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1E40175A-210D-4FE1-8EB6-47680047D8FC}"/>
              </a:ext>
            </a:extLst>
          </p:cNvPr>
          <p:cNvSpPr/>
          <p:nvPr/>
        </p:nvSpPr>
        <p:spPr>
          <a:xfrm>
            <a:off x="8981462" y="3541156"/>
            <a:ext cx="592951" cy="436147"/>
          </a:xfrm>
          <a:prstGeom prst="roundRect">
            <a:avLst/>
          </a:prstGeom>
          <a:solidFill>
            <a:srgbClr val="0F7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0" name="Заголовок 3">
            <a:extLst>
              <a:ext uri="{FF2B5EF4-FFF2-40B4-BE49-F238E27FC236}">
                <a16:creationId xmlns:a16="http://schemas.microsoft.com/office/drawing/2014/main" id="{9C15E413-04BE-4C7A-B17B-5CB020D1A5AD}"/>
              </a:ext>
            </a:extLst>
          </p:cNvPr>
          <p:cNvSpPr txBox="1">
            <a:spLocks/>
          </p:cNvSpPr>
          <p:nvPr/>
        </p:nvSpPr>
        <p:spPr>
          <a:xfrm>
            <a:off x="9592312" y="3519847"/>
            <a:ext cx="2106521" cy="469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</a:rPr>
              <a:t>Пенсионеры </a:t>
            </a:r>
          </a:p>
          <a:p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</a:rPr>
              <a:t>и ветераны</a:t>
            </a:r>
            <a:endParaRPr lang="ru-RU" sz="1400" dirty="0">
              <a:solidFill>
                <a:srgbClr val="0A4A84"/>
              </a:solidFill>
              <a:latin typeface="Montserrat" panose="00000500000000000000" pitchFamily="50" charset="-52"/>
              <a:ea typeface="+mn-ea"/>
              <a:cs typeface="+mn-cs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BBAD57F6-9BE9-4CDE-A0F4-8EC84288D708}"/>
              </a:ext>
            </a:extLst>
          </p:cNvPr>
          <p:cNvSpPr/>
          <p:nvPr/>
        </p:nvSpPr>
        <p:spPr>
          <a:xfrm>
            <a:off x="9020509" y="3574563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26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6A0B72C8-6673-4FC1-8E92-C5891604E765}"/>
              </a:ext>
            </a:extLst>
          </p:cNvPr>
          <p:cNvSpPr/>
          <p:nvPr/>
        </p:nvSpPr>
        <p:spPr>
          <a:xfrm>
            <a:off x="9352209" y="4102132"/>
            <a:ext cx="375999" cy="402739"/>
          </a:xfrm>
          <a:prstGeom prst="roundRect">
            <a:avLst/>
          </a:prstGeom>
          <a:solidFill>
            <a:srgbClr val="FE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3" name="Заголовок 3">
            <a:extLst>
              <a:ext uri="{FF2B5EF4-FFF2-40B4-BE49-F238E27FC236}">
                <a16:creationId xmlns:a16="http://schemas.microsoft.com/office/drawing/2014/main" id="{761B20D4-6433-442A-A5C3-9ACE0FF166EB}"/>
              </a:ext>
            </a:extLst>
          </p:cNvPr>
          <p:cNvSpPr txBox="1">
            <a:spLocks/>
          </p:cNvSpPr>
          <p:nvPr/>
        </p:nvSpPr>
        <p:spPr>
          <a:xfrm>
            <a:off x="9741689" y="4080823"/>
            <a:ext cx="2106521" cy="469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</a:rPr>
              <a:t>Матери-одиночки,</a:t>
            </a:r>
          </a:p>
          <a:p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  <a:ea typeface="+mn-ea"/>
                <a:cs typeface="+mn-cs"/>
              </a:rPr>
              <a:t>подростки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6875088-0FCA-4AB7-B719-BF9D1EA1A5C5}"/>
              </a:ext>
            </a:extLst>
          </p:cNvPr>
          <p:cNvSpPr/>
          <p:nvPr/>
        </p:nvSpPr>
        <p:spPr>
          <a:xfrm>
            <a:off x="9391256" y="4135539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FBC117C1-AD97-4AC2-ACA9-1C2C723BF8E8}"/>
              </a:ext>
            </a:extLst>
          </p:cNvPr>
          <p:cNvSpPr/>
          <p:nvPr/>
        </p:nvSpPr>
        <p:spPr>
          <a:xfrm>
            <a:off x="9365690" y="4629489"/>
            <a:ext cx="375999" cy="402739"/>
          </a:xfrm>
          <a:prstGeom prst="roundRect">
            <a:avLst/>
          </a:prstGeom>
          <a:solidFill>
            <a:srgbClr val="50A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1872AC2C-3900-4807-9F5B-BD759215E604}"/>
              </a:ext>
            </a:extLst>
          </p:cNvPr>
          <p:cNvSpPr/>
          <p:nvPr/>
        </p:nvSpPr>
        <p:spPr>
          <a:xfrm>
            <a:off x="9404737" y="4662896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7" name="Заголовок 3">
            <a:extLst>
              <a:ext uri="{FF2B5EF4-FFF2-40B4-BE49-F238E27FC236}">
                <a16:creationId xmlns:a16="http://schemas.microsoft.com/office/drawing/2014/main" id="{4E41DCD4-2AAD-406C-819F-F4A5972276DA}"/>
              </a:ext>
            </a:extLst>
          </p:cNvPr>
          <p:cNvSpPr txBox="1">
            <a:spLocks/>
          </p:cNvSpPr>
          <p:nvPr/>
        </p:nvSpPr>
        <p:spPr>
          <a:xfrm>
            <a:off x="9757007" y="4607165"/>
            <a:ext cx="2106521" cy="469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>
                <a:solidFill>
                  <a:srgbClr val="0A4A84"/>
                </a:solidFill>
                <a:latin typeface="Montserrat" panose="00000500000000000000" pitchFamily="50" charset="-52"/>
              </a:rPr>
              <a:t>Волонтерство</a:t>
            </a:r>
            <a:endParaRPr lang="ru-RU" sz="1400" dirty="0">
              <a:solidFill>
                <a:srgbClr val="0A4A84"/>
              </a:solidFill>
              <a:latin typeface="Montserrat" panose="00000500000000000000" pitchFamily="50" charset="-52"/>
              <a:ea typeface="+mn-ea"/>
              <a:cs typeface="+mn-cs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C1FDA7FB-5F86-4771-AAAB-F3243D6AEC7E}"/>
              </a:ext>
            </a:extLst>
          </p:cNvPr>
          <p:cNvSpPr/>
          <p:nvPr/>
        </p:nvSpPr>
        <p:spPr>
          <a:xfrm>
            <a:off x="9365690" y="5169095"/>
            <a:ext cx="375999" cy="40273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E3470A1E-4997-4D6D-9CC4-FE45ACFA2789}"/>
              </a:ext>
            </a:extLst>
          </p:cNvPr>
          <p:cNvSpPr/>
          <p:nvPr/>
        </p:nvSpPr>
        <p:spPr>
          <a:xfrm>
            <a:off x="9404737" y="5202502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0" name="Заголовок 3">
            <a:extLst>
              <a:ext uri="{FF2B5EF4-FFF2-40B4-BE49-F238E27FC236}">
                <a16:creationId xmlns:a16="http://schemas.microsoft.com/office/drawing/2014/main" id="{1CF19988-BEA4-44E2-A071-0B070999EE00}"/>
              </a:ext>
            </a:extLst>
          </p:cNvPr>
          <p:cNvSpPr txBox="1">
            <a:spLocks/>
          </p:cNvSpPr>
          <p:nvPr/>
        </p:nvSpPr>
        <p:spPr>
          <a:xfrm>
            <a:off x="9757007" y="5146771"/>
            <a:ext cx="2106521" cy="469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</a:rPr>
              <a:t>Занятость</a:t>
            </a:r>
          </a:p>
          <a:p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</a:rPr>
              <a:t>и</a:t>
            </a:r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  <a:ea typeface="+mn-ea"/>
                <a:cs typeface="+mn-cs"/>
              </a:rPr>
              <a:t> тру</a:t>
            </a:r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</a:rPr>
              <a:t>доустройство</a:t>
            </a:r>
            <a:endParaRPr lang="ru-RU" sz="1400" dirty="0">
              <a:solidFill>
                <a:srgbClr val="0A4A84"/>
              </a:solidFill>
              <a:latin typeface="Montserrat" panose="00000500000000000000" pitchFamily="50" charset="-52"/>
              <a:ea typeface="+mn-ea"/>
              <a:cs typeface="+mn-cs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8B1DB415-CDE2-4651-8A06-20C05CF1833E}"/>
              </a:ext>
            </a:extLst>
          </p:cNvPr>
          <p:cNvSpPr/>
          <p:nvPr/>
        </p:nvSpPr>
        <p:spPr>
          <a:xfrm>
            <a:off x="7460874" y="2460897"/>
            <a:ext cx="483316" cy="436147"/>
          </a:xfrm>
          <a:prstGeom prst="round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2" name="Заголовок 3">
            <a:extLst>
              <a:ext uri="{FF2B5EF4-FFF2-40B4-BE49-F238E27FC236}">
                <a16:creationId xmlns:a16="http://schemas.microsoft.com/office/drawing/2014/main" id="{1F5BEEFF-D825-4E61-8FDF-620E496AD709}"/>
              </a:ext>
            </a:extLst>
          </p:cNvPr>
          <p:cNvSpPr txBox="1">
            <a:spLocks/>
          </p:cNvSpPr>
          <p:nvPr/>
        </p:nvSpPr>
        <p:spPr>
          <a:xfrm>
            <a:off x="8068253" y="2403275"/>
            <a:ext cx="2106521" cy="469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</a:rPr>
              <a:t>Создание доступной среды для инвалидов</a:t>
            </a:r>
            <a:endParaRPr lang="ru-RU" sz="1400" dirty="0">
              <a:solidFill>
                <a:srgbClr val="0A4A84"/>
              </a:solidFill>
              <a:latin typeface="Montserrat" panose="00000500000000000000" pitchFamily="50" charset="-52"/>
              <a:ea typeface="+mn-ea"/>
              <a:cs typeface="+mn-cs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D262DBE5-486F-4997-AD6B-639F64930770}"/>
              </a:ext>
            </a:extLst>
          </p:cNvPr>
          <p:cNvSpPr/>
          <p:nvPr/>
        </p:nvSpPr>
        <p:spPr>
          <a:xfrm>
            <a:off x="7499920" y="249430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47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1D91CA09-7B6C-44AF-872D-AE66030EAFFD}"/>
              </a:ext>
            </a:extLst>
          </p:cNvPr>
          <p:cNvCxnSpPr>
            <a:cxnSpLocks/>
          </p:cNvCxnSpPr>
          <p:nvPr/>
        </p:nvCxnSpPr>
        <p:spPr>
          <a:xfrm flipH="1">
            <a:off x="7859802" y="3469694"/>
            <a:ext cx="88308" cy="175483"/>
          </a:xfrm>
          <a:prstGeom prst="straightConnector1">
            <a:avLst/>
          </a:prstGeom>
          <a:ln>
            <a:solidFill>
              <a:srgbClr val="0A4A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B8E9BC3C-EB1A-48F2-8721-0C990DDC463D}"/>
              </a:ext>
            </a:extLst>
          </p:cNvPr>
          <p:cNvCxnSpPr>
            <a:cxnSpLocks/>
          </p:cNvCxnSpPr>
          <p:nvPr/>
        </p:nvCxnSpPr>
        <p:spPr>
          <a:xfrm flipH="1">
            <a:off x="8726058" y="3714610"/>
            <a:ext cx="208945" cy="177435"/>
          </a:xfrm>
          <a:prstGeom prst="straightConnector1">
            <a:avLst/>
          </a:prstGeom>
          <a:ln>
            <a:solidFill>
              <a:srgbClr val="0A4A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BDC3BD8F-0B10-4995-851D-FE381F2BFD6F}"/>
              </a:ext>
            </a:extLst>
          </p:cNvPr>
          <p:cNvCxnSpPr>
            <a:cxnSpLocks/>
          </p:cNvCxnSpPr>
          <p:nvPr/>
        </p:nvCxnSpPr>
        <p:spPr>
          <a:xfrm flipH="1">
            <a:off x="9057137" y="4303501"/>
            <a:ext cx="270442" cy="87741"/>
          </a:xfrm>
          <a:prstGeom prst="straightConnector1">
            <a:avLst/>
          </a:prstGeom>
          <a:ln>
            <a:solidFill>
              <a:srgbClr val="0A4A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E1564DB0-59D7-448E-886D-EBB242F1F184}"/>
              </a:ext>
            </a:extLst>
          </p:cNvPr>
          <p:cNvCxnSpPr>
            <a:cxnSpLocks/>
          </p:cNvCxnSpPr>
          <p:nvPr/>
        </p:nvCxnSpPr>
        <p:spPr>
          <a:xfrm flipH="1" flipV="1">
            <a:off x="9124984" y="4629489"/>
            <a:ext cx="183383" cy="167221"/>
          </a:xfrm>
          <a:prstGeom prst="straightConnector1">
            <a:avLst/>
          </a:prstGeom>
          <a:ln>
            <a:solidFill>
              <a:srgbClr val="0A4A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20A39FAD-75F3-4D4A-B3F0-A70FD2FD4A17}"/>
              </a:ext>
            </a:extLst>
          </p:cNvPr>
          <p:cNvCxnSpPr>
            <a:cxnSpLocks/>
          </p:cNvCxnSpPr>
          <p:nvPr/>
        </p:nvCxnSpPr>
        <p:spPr>
          <a:xfrm flipH="1" flipV="1">
            <a:off x="9100852" y="4830746"/>
            <a:ext cx="201161" cy="436974"/>
          </a:xfrm>
          <a:prstGeom prst="straightConnector1">
            <a:avLst/>
          </a:prstGeom>
          <a:ln>
            <a:solidFill>
              <a:srgbClr val="0A4A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A4401FF9-29DA-4826-82D6-A078BCF7DE9E}"/>
              </a:ext>
            </a:extLst>
          </p:cNvPr>
          <p:cNvCxnSpPr>
            <a:cxnSpLocks/>
          </p:cNvCxnSpPr>
          <p:nvPr/>
        </p:nvCxnSpPr>
        <p:spPr>
          <a:xfrm flipH="1">
            <a:off x="6977491" y="2993237"/>
            <a:ext cx="659982" cy="1368362"/>
          </a:xfrm>
          <a:prstGeom prst="straightConnector1">
            <a:avLst/>
          </a:prstGeom>
          <a:ln>
            <a:solidFill>
              <a:srgbClr val="0A4A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Стрелка: вправо 80">
            <a:extLst>
              <a:ext uri="{FF2B5EF4-FFF2-40B4-BE49-F238E27FC236}">
                <a16:creationId xmlns:a16="http://schemas.microsoft.com/office/drawing/2014/main" id="{A498B26E-25E2-4BA5-A4D7-FE21445E96C8}"/>
              </a:ext>
            </a:extLst>
          </p:cNvPr>
          <p:cNvSpPr/>
          <p:nvPr/>
        </p:nvSpPr>
        <p:spPr>
          <a:xfrm>
            <a:off x="5975605" y="4581454"/>
            <a:ext cx="798971" cy="302393"/>
          </a:xfrm>
          <a:prstGeom prst="rightArrow">
            <a:avLst/>
          </a:prstGeom>
          <a:solidFill>
            <a:srgbClr val="258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аголовок 3">
            <a:extLst>
              <a:ext uri="{FF2B5EF4-FFF2-40B4-BE49-F238E27FC236}">
                <a16:creationId xmlns:a16="http://schemas.microsoft.com/office/drawing/2014/main" id="{AB708860-75A2-488B-8CD0-FB9470EB4260}"/>
              </a:ext>
            </a:extLst>
          </p:cNvPr>
          <p:cNvSpPr txBox="1">
            <a:spLocks/>
          </p:cNvSpPr>
          <p:nvPr/>
        </p:nvSpPr>
        <p:spPr>
          <a:xfrm>
            <a:off x="438443" y="192438"/>
            <a:ext cx="106340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>
                <a:solidFill>
                  <a:schemeClr val="bg1"/>
                </a:solidFill>
                <a:latin typeface="Montserrat" panose="00000500000000000000" pitchFamily="50" charset="-52"/>
                <a:ea typeface="+mn-ea"/>
                <a:cs typeface="+mn-cs"/>
              </a:rPr>
              <a:t>КОЛИЧЕСТВО И ТЕМЫ ОБРАЩЕНИЙ ПО НАПРАВЛЕНИЮ </a:t>
            </a:r>
            <a:br>
              <a:rPr lang="ru-RU" sz="2500" dirty="0">
                <a:solidFill>
                  <a:schemeClr val="bg1"/>
                </a:solidFill>
                <a:latin typeface="Montserrat" panose="00000500000000000000" pitchFamily="50" charset="-52"/>
                <a:ea typeface="+mn-ea"/>
                <a:cs typeface="+mn-cs"/>
              </a:rPr>
            </a:br>
            <a:r>
              <a:rPr lang="ru-RU" sz="2500" dirty="0">
                <a:solidFill>
                  <a:schemeClr val="bg1"/>
                </a:solidFill>
                <a:latin typeface="Montserrat" panose="00000500000000000000" pitchFamily="50" charset="-52"/>
                <a:ea typeface="+mn-ea"/>
                <a:cs typeface="+mn-cs"/>
              </a:rPr>
              <a:t>«СОЦИАЛЬНАЯ ЗАЩИТА» ЗА 11 МЕСЯЦЕВ 2021 ГОДА</a:t>
            </a: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0D31F2A2-B8DC-4294-8F03-9A4BA6F47D09}"/>
              </a:ext>
            </a:extLst>
          </p:cNvPr>
          <p:cNvSpPr/>
          <p:nvPr/>
        </p:nvSpPr>
        <p:spPr>
          <a:xfrm>
            <a:off x="8733667" y="5849836"/>
            <a:ext cx="549624" cy="425063"/>
          </a:xfrm>
          <a:prstGeom prst="roundRect">
            <a:avLst/>
          </a:prstGeom>
          <a:solidFill>
            <a:srgbClr val="0A4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0A1D0981-4950-4721-B36C-5FDA28AC116D}"/>
              </a:ext>
            </a:extLst>
          </p:cNvPr>
          <p:cNvSpPr/>
          <p:nvPr/>
        </p:nvSpPr>
        <p:spPr>
          <a:xfrm>
            <a:off x="8772714" y="590556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64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8" name="Заголовок 3">
            <a:extLst>
              <a:ext uri="{FF2B5EF4-FFF2-40B4-BE49-F238E27FC236}">
                <a16:creationId xmlns:a16="http://schemas.microsoft.com/office/drawing/2014/main" id="{8F62254D-0A0F-4E39-94B3-1BC383F7E185}"/>
              </a:ext>
            </a:extLst>
          </p:cNvPr>
          <p:cNvSpPr txBox="1">
            <a:spLocks/>
          </p:cNvSpPr>
          <p:nvPr/>
        </p:nvSpPr>
        <p:spPr>
          <a:xfrm>
            <a:off x="9271225" y="5826297"/>
            <a:ext cx="1743880" cy="469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</a:rPr>
              <a:t>Прочие вопросы</a:t>
            </a:r>
            <a:b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</a:rPr>
            </a:br>
            <a:r>
              <a:rPr lang="ru-RU" sz="1400" dirty="0">
                <a:solidFill>
                  <a:srgbClr val="0A4A84"/>
                </a:solidFill>
                <a:latin typeface="Montserrat" panose="00000500000000000000" pitchFamily="50" charset="-52"/>
              </a:rPr>
              <a:t>социальной защиты</a:t>
            </a: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C1151BB6-3F0C-418E-ADD1-784372C45966}"/>
              </a:ext>
            </a:extLst>
          </p:cNvPr>
          <p:cNvCxnSpPr>
            <a:cxnSpLocks/>
          </p:cNvCxnSpPr>
          <p:nvPr/>
        </p:nvCxnSpPr>
        <p:spPr>
          <a:xfrm flipH="1" flipV="1">
            <a:off x="8470653" y="5704940"/>
            <a:ext cx="241101" cy="318825"/>
          </a:xfrm>
          <a:prstGeom prst="straightConnector1">
            <a:avLst/>
          </a:prstGeom>
          <a:ln>
            <a:solidFill>
              <a:srgbClr val="0A4A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962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1641138-97E3-4D92-9F26-13AE713A17C0}"/>
              </a:ext>
            </a:extLst>
          </p:cNvPr>
          <p:cNvSpPr/>
          <p:nvPr/>
        </p:nvSpPr>
        <p:spPr>
          <a:xfrm>
            <a:off x="361320" y="531567"/>
            <a:ext cx="8941176" cy="933990"/>
          </a:xfrm>
          <a:prstGeom prst="roundRect">
            <a:avLst/>
          </a:prstGeom>
          <a:solidFill>
            <a:srgbClr val="69D0A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5CAB05E-907A-406F-96AD-93C28B470C01}"/>
              </a:ext>
            </a:extLst>
          </p:cNvPr>
          <p:cNvSpPr/>
          <p:nvPr/>
        </p:nvSpPr>
        <p:spPr>
          <a:xfrm>
            <a:off x="208919" y="354452"/>
            <a:ext cx="9017947" cy="1001537"/>
          </a:xfrm>
          <a:prstGeom prst="roundRect">
            <a:avLst/>
          </a:prstGeom>
          <a:solidFill>
            <a:srgbClr val="0A4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EA1B23-1524-488C-9B48-6D8FFB4D0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69" y="3662254"/>
            <a:ext cx="9193895" cy="3116575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73CD5B5-1FB7-4095-8325-AE0B392B25A9}"/>
              </a:ext>
            </a:extLst>
          </p:cNvPr>
          <p:cNvSpPr/>
          <p:nvPr/>
        </p:nvSpPr>
        <p:spPr>
          <a:xfrm>
            <a:off x="9072553" y="3158416"/>
            <a:ext cx="1340757" cy="1216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3008F39-92A7-455F-9E6F-8B9B2ED23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372" y="192438"/>
            <a:ext cx="886554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Montserrat" panose="00000500000000000000" pitchFamily="50" charset="-52"/>
                <a:ea typeface="+mn-ea"/>
                <a:cs typeface="+mn-cs"/>
              </a:rPr>
              <a:t>ДОРОЖНАЯ КАРТА ПО НАПРАВЛЕНИЮ «СОЦИАЛЬНАЯ ЗАЩИТА»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8C8EE8D-7F07-4817-8061-44A35681FA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1291245"/>
              </p:ext>
            </p:extLst>
          </p:nvPr>
        </p:nvGraphicFramePr>
        <p:xfrm>
          <a:off x="109313" y="1245263"/>
          <a:ext cx="7806944" cy="3019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87C6AFEE-8F11-462E-A1E0-7052F62A9B6D}"/>
              </a:ext>
            </a:extLst>
          </p:cNvPr>
          <p:cNvSpPr/>
          <p:nvPr/>
        </p:nvSpPr>
        <p:spPr>
          <a:xfrm>
            <a:off x="8057323" y="2685385"/>
            <a:ext cx="3776711" cy="1037617"/>
          </a:xfrm>
          <a:prstGeom prst="flowChartAlternateProcess">
            <a:avLst/>
          </a:prstGeom>
          <a:solidFill>
            <a:srgbClr val="0A4A84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>
                <a:solidFill>
                  <a:prstClr val="white"/>
                </a:solidFill>
                <a:latin typeface="Montserrat" panose="00000500000000000000" pitchFamily="2" charset="-52"/>
              </a:rPr>
              <a:t>СНИЖЕНИЕ КОЛИЧЕСТВА ОДНОТИПНЫХ ОБРАЩЕНИЙ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D6FF59-1350-4312-8E95-FB33BB0DE8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0941" y="3594275"/>
            <a:ext cx="3302026" cy="302283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A45190-716A-4A62-B6E1-2252B2004FCD}"/>
              </a:ext>
            </a:extLst>
          </p:cNvPr>
          <p:cNvSpPr/>
          <p:nvPr/>
        </p:nvSpPr>
        <p:spPr>
          <a:xfrm>
            <a:off x="904037" y="6488668"/>
            <a:ext cx="589120" cy="369332"/>
          </a:xfrm>
          <a:prstGeom prst="rect">
            <a:avLst/>
          </a:prstGeom>
          <a:solidFill>
            <a:srgbClr val="0A4A84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50" charset="-52"/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Блок-схема: альтернативный процесс 9">
            <a:extLst>
              <a:ext uri="{FF2B5EF4-FFF2-40B4-BE49-F238E27FC236}">
                <a16:creationId xmlns:a16="http://schemas.microsoft.com/office/drawing/2014/main" id="{5BE15FE0-DB02-4453-9A8F-89FEE22AFC92}"/>
              </a:ext>
            </a:extLst>
          </p:cNvPr>
          <p:cNvSpPr/>
          <p:nvPr/>
        </p:nvSpPr>
        <p:spPr>
          <a:xfrm>
            <a:off x="8057323" y="1766288"/>
            <a:ext cx="3776711" cy="787621"/>
          </a:xfrm>
          <a:prstGeom prst="flowChartAlternateProcess">
            <a:avLst/>
          </a:prstGeom>
          <a:solidFill>
            <a:srgbClr val="0A4A84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>
                <a:solidFill>
                  <a:prstClr val="white"/>
                </a:solidFill>
                <a:latin typeface="Montserrat" panose="00000500000000000000" pitchFamily="2" charset="-52"/>
              </a:rPr>
              <a:t>ВЫСВОБОЖДЕНИЕ РЕСУРСОВ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3EA8028-23BE-4D8B-8F3A-F15A9B06E698}"/>
              </a:ext>
            </a:extLst>
          </p:cNvPr>
          <p:cNvGrpSpPr/>
          <p:nvPr/>
        </p:nvGrpSpPr>
        <p:grpSpPr>
          <a:xfrm>
            <a:off x="11441723" y="236853"/>
            <a:ext cx="541357" cy="511885"/>
            <a:chOff x="10852200" y="543716"/>
            <a:chExt cx="366812" cy="365390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94974585-374B-41F5-8735-1674285BCA10}"/>
                </a:ext>
              </a:extLst>
            </p:cNvPr>
            <p:cNvSpPr/>
            <p:nvPr/>
          </p:nvSpPr>
          <p:spPr>
            <a:xfrm>
              <a:off x="10852200" y="726411"/>
              <a:ext cx="183600" cy="182695"/>
            </a:xfrm>
            <a:custGeom>
              <a:avLst/>
              <a:gdLst>
                <a:gd name="connsiteX0" fmla="*/ 0 w 183600"/>
                <a:gd name="connsiteY0" fmla="*/ 182695 h 182695"/>
                <a:gd name="connsiteX1" fmla="*/ 0 w 183600"/>
                <a:gd name="connsiteY1" fmla="*/ 0 h 182695"/>
                <a:gd name="connsiteX2" fmla="*/ 183600 w 183600"/>
                <a:gd name="connsiteY2" fmla="*/ 0 h 182695"/>
                <a:gd name="connsiteX3" fmla="*/ 0 w 183600"/>
                <a:gd name="connsiteY3" fmla="*/ 182695 h 18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600" h="182695">
                  <a:moveTo>
                    <a:pt x="0" y="182695"/>
                  </a:moveTo>
                  <a:lnTo>
                    <a:pt x="0" y="0"/>
                  </a:lnTo>
                  <a:lnTo>
                    <a:pt x="183600" y="0"/>
                  </a:lnTo>
                  <a:lnTo>
                    <a:pt x="0" y="182695"/>
                  </a:lnTo>
                  <a:close/>
                </a:path>
              </a:pathLst>
            </a:custGeom>
            <a:solidFill>
              <a:srgbClr val="69D0A5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F968692C-C2B1-4066-A30F-B2AE6E8CDC0D}"/>
                </a:ext>
              </a:extLst>
            </p:cNvPr>
            <p:cNvSpPr/>
            <p:nvPr/>
          </p:nvSpPr>
          <p:spPr>
            <a:xfrm>
              <a:off x="10852200" y="726411"/>
              <a:ext cx="183600" cy="182695"/>
            </a:xfrm>
            <a:custGeom>
              <a:avLst/>
              <a:gdLst>
                <a:gd name="connsiteX0" fmla="*/ 0 w 183600"/>
                <a:gd name="connsiteY0" fmla="*/ 182695 h 182695"/>
                <a:gd name="connsiteX1" fmla="*/ 183600 w 183600"/>
                <a:gd name="connsiteY1" fmla="*/ 0 h 182695"/>
                <a:gd name="connsiteX2" fmla="*/ 183600 w 183600"/>
                <a:gd name="connsiteY2" fmla="*/ 182695 h 182695"/>
                <a:gd name="connsiteX3" fmla="*/ 0 w 183600"/>
                <a:gd name="connsiteY3" fmla="*/ 182695 h 18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600" h="182695">
                  <a:moveTo>
                    <a:pt x="0" y="182695"/>
                  </a:moveTo>
                  <a:lnTo>
                    <a:pt x="183600" y="0"/>
                  </a:lnTo>
                  <a:lnTo>
                    <a:pt x="183600" y="182695"/>
                  </a:lnTo>
                  <a:lnTo>
                    <a:pt x="0" y="182695"/>
                  </a:lnTo>
                  <a:close/>
                </a:path>
              </a:pathLst>
            </a:custGeom>
            <a:solidFill>
              <a:srgbClr val="258DCD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73D027BD-EAA5-4F38-9116-EFC0FCC460D1}"/>
                </a:ext>
              </a:extLst>
            </p:cNvPr>
            <p:cNvSpPr/>
            <p:nvPr/>
          </p:nvSpPr>
          <p:spPr>
            <a:xfrm>
              <a:off x="10852200" y="543716"/>
              <a:ext cx="366812" cy="91541"/>
            </a:xfrm>
            <a:custGeom>
              <a:avLst/>
              <a:gdLst>
                <a:gd name="connsiteX0" fmla="*/ 366813 w 366812"/>
                <a:gd name="connsiteY0" fmla="*/ 0 h 91541"/>
                <a:gd name="connsiteX1" fmla="*/ 91412 w 366812"/>
                <a:gd name="connsiteY1" fmla="*/ 0 h 91541"/>
                <a:gd name="connsiteX2" fmla="*/ 0 w 366812"/>
                <a:gd name="connsiteY2" fmla="*/ 91542 h 91541"/>
                <a:gd name="connsiteX3" fmla="*/ 274625 w 366812"/>
                <a:gd name="connsiteY3" fmla="*/ 91542 h 91541"/>
                <a:gd name="connsiteX4" fmla="*/ 366813 w 366812"/>
                <a:gd name="connsiteY4" fmla="*/ 0 h 9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812" h="91541">
                  <a:moveTo>
                    <a:pt x="366813" y="0"/>
                  </a:moveTo>
                  <a:lnTo>
                    <a:pt x="91412" y="0"/>
                  </a:lnTo>
                  <a:lnTo>
                    <a:pt x="0" y="91542"/>
                  </a:lnTo>
                  <a:lnTo>
                    <a:pt x="274625" y="91542"/>
                  </a:lnTo>
                  <a:lnTo>
                    <a:pt x="366813" y="0"/>
                  </a:lnTo>
                  <a:close/>
                </a:path>
              </a:pathLst>
            </a:custGeom>
            <a:solidFill>
              <a:srgbClr val="69D0A5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D01F8FCA-C45A-44AA-933E-1C494B9E37BE}"/>
                </a:ext>
              </a:extLst>
            </p:cNvPr>
            <p:cNvSpPr/>
            <p:nvPr/>
          </p:nvSpPr>
          <p:spPr>
            <a:xfrm>
              <a:off x="11126824" y="543845"/>
              <a:ext cx="92058" cy="365002"/>
            </a:xfrm>
            <a:custGeom>
              <a:avLst/>
              <a:gdLst>
                <a:gd name="connsiteX0" fmla="*/ 92059 w 92058"/>
                <a:gd name="connsiteY0" fmla="*/ 0 h 365002"/>
                <a:gd name="connsiteX1" fmla="*/ 92059 w 92058"/>
                <a:gd name="connsiteY1" fmla="*/ 273978 h 365002"/>
                <a:gd name="connsiteX2" fmla="*/ 0 w 92058"/>
                <a:gd name="connsiteY2" fmla="*/ 365003 h 365002"/>
                <a:gd name="connsiteX3" fmla="*/ 0 w 92058"/>
                <a:gd name="connsiteY3" fmla="*/ 91412 h 365002"/>
                <a:gd name="connsiteX4" fmla="*/ 92059 w 92058"/>
                <a:gd name="connsiteY4" fmla="*/ 0 h 36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58" h="365002">
                  <a:moveTo>
                    <a:pt x="92059" y="0"/>
                  </a:moveTo>
                  <a:lnTo>
                    <a:pt x="92059" y="273978"/>
                  </a:lnTo>
                  <a:lnTo>
                    <a:pt x="0" y="365003"/>
                  </a:lnTo>
                  <a:lnTo>
                    <a:pt x="0" y="91412"/>
                  </a:lnTo>
                  <a:lnTo>
                    <a:pt x="92059" y="0"/>
                  </a:lnTo>
                  <a:close/>
                </a:path>
              </a:pathLst>
            </a:custGeom>
            <a:solidFill>
              <a:srgbClr val="258DCD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7278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761" y="371043"/>
            <a:ext cx="5537413" cy="6805757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F82AE3F3-DB84-4F96-A0DB-F8D421520BE7}"/>
              </a:ext>
            </a:extLst>
          </p:cNvPr>
          <p:cNvSpPr/>
          <p:nvPr/>
        </p:nvSpPr>
        <p:spPr>
          <a:xfrm>
            <a:off x="415752" y="441441"/>
            <a:ext cx="5421176" cy="752651"/>
          </a:xfrm>
          <a:prstGeom prst="roundRect">
            <a:avLst/>
          </a:prstGeom>
          <a:solidFill>
            <a:srgbClr val="69D0A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01A1785-9D39-4789-9F75-8F96A2F19864}"/>
              </a:ext>
            </a:extLst>
          </p:cNvPr>
          <p:cNvSpPr/>
          <p:nvPr/>
        </p:nvSpPr>
        <p:spPr>
          <a:xfrm>
            <a:off x="263352" y="289040"/>
            <a:ext cx="5461205" cy="807083"/>
          </a:xfrm>
          <a:prstGeom prst="roundRect">
            <a:avLst/>
          </a:prstGeom>
          <a:solidFill>
            <a:srgbClr val="0A4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63248" y="1404309"/>
            <a:ext cx="6992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Montserrat" panose="00000500000000000000" pitchFamily="50" charset="-52"/>
              </a:rPr>
              <a:t>«Социальный помощник»</a:t>
            </a:r>
            <a:r>
              <a:rPr lang="en-US" sz="2000" b="1" dirty="0">
                <a:latin typeface="Montserrat" panose="00000500000000000000" pitchFamily="50" charset="-52"/>
              </a:rPr>
              <a:t> / @</a:t>
            </a:r>
            <a:r>
              <a:rPr lang="en-US" sz="2000" b="1" dirty="0" err="1">
                <a:latin typeface="Montserrat" panose="00000500000000000000" pitchFamily="50" charset="-52"/>
              </a:rPr>
              <a:t>sochelpbot</a:t>
            </a:r>
            <a:endParaRPr lang="ru-RU" sz="2000" b="1" dirty="0">
              <a:latin typeface="Montserrat" panose="000005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3248" y="1804419"/>
            <a:ext cx="546120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Montserrat" panose="00000500000000000000" pitchFamily="50" charset="-52"/>
                <a:ea typeface="Calibri" panose="020F0502020204030204" pitchFamily="34" charset="0"/>
              </a:rPr>
              <a:t>«Социальная помощник» —  это чат-бот, который помогает узнать подробности о выплатах </a:t>
            </a:r>
          </a:p>
          <a:p>
            <a:r>
              <a:rPr lang="ru-RU" sz="1600" dirty="0">
                <a:latin typeface="Montserrat" panose="00000500000000000000" pitchFamily="50" charset="-52"/>
                <a:ea typeface="Calibri" panose="020F0502020204030204" pitchFamily="34" charset="0"/>
              </a:rPr>
              <a:t>на детей от трех до семи лет, социальном контракте, маткапитале, выплатах по болезни, </a:t>
            </a:r>
          </a:p>
          <a:p>
            <a:r>
              <a:rPr lang="ru-RU" sz="1600" dirty="0">
                <a:latin typeface="Montserrat" panose="00000500000000000000" pitchFamily="50" charset="-52"/>
                <a:ea typeface="Calibri" panose="020F0502020204030204" pitchFamily="34" charset="0"/>
              </a:rPr>
              <a:t>а также получить ответы на вопросы, связанные </a:t>
            </a:r>
            <a:br>
              <a:rPr lang="ru-RU" sz="1600" dirty="0">
                <a:latin typeface="Montserrat" panose="00000500000000000000" pitchFamily="50" charset="-52"/>
                <a:ea typeface="Calibri" panose="020F0502020204030204" pitchFamily="34" charset="0"/>
              </a:rPr>
            </a:br>
            <a:r>
              <a:rPr lang="ru-RU" sz="1600" dirty="0">
                <a:latin typeface="Montserrat" panose="00000500000000000000" pitchFamily="50" charset="-52"/>
                <a:ea typeface="Calibri" panose="020F0502020204030204" pitchFamily="34" charset="0"/>
              </a:rPr>
              <a:t>с вакцинацией от Covid-19.</a:t>
            </a:r>
          </a:p>
          <a:p>
            <a:endParaRPr lang="ru-RU" sz="1600" dirty="0">
              <a:latin typeface="Montserrat" panose="00000500000000000000" pitchFamily="50" charset="-52"/>
            </a:endParaRPr>
          </a:p>
          <a:p>
            <a:r>
              <a:rPr lang="ru-RU" sz="1600" dirty="0">
                <a:latin typeface="Montserrat" panose="00000500000000000000" pitchFamily="50" charset="-52"/>
              </a:rPr>
              <a:t>Создан ЦУР по поручению Губернатора Орловской области при содействии Департамента социальной защиты, опеки </a:t>
            </a:r>
            <a:br>
              <a:rPr lang="ru-RU" sz="1600" dirty="0">
                <a:latin typeface="Montserrat" panose="00000500000000000000" pitchFamily="50" charset="-52"/>
              </a:rPr>
            </a:br>
            <a:r>
              <a:rPr lang="ru-RU" sz="1600" dirty="0">
                <a:latin typeface="Montserrat" panose="00000500000000000000" pitchFamily="50" charset="-52"/>
              </a:rPr>
              <a:t>и попечительства, труда и занятости Орловской области,  Департамента здравоохранения Орловской области, Орловского регионального отделения Фонда социального страхования, Отделения Пенсионного фонда РФ </a:t>
            </a:r>
          </a:p>
          <a:p>
            <a:r>
              <a:rPr lang="ru-RU" sz="1600" dirty="0">
                <a:latin typeface="Montserrat" panose="00000500000000000000" pitchFamily="50" charset="-52"/>
              </a:rPr>
              <a:t>по Орловской области.</a:t>
            </a:r>
          </a:p>
          <a:p>
            <a:endParaRPr lang="ru-RU" sz="1600" dirty="0">
              <a:latin typeface="Montserrat" panose="00000500000000000000" pitchFamily="50" charset="-52"/>
            </a:endParaRPr>
          </a:p>
          <a:p>
            <a:r>
              <a:rPr lang="ru-RU" sz="1600" b="1" dirty="0">
                <a:latin typeface="Montserrat" panose="00000500000000000000" pitchFamily="50" charset="-52"/>
              </a:rPr>
              <a:t>Работает в мессенджере </a:t>
            </a:r>
            <a:r>
              <a:rPr lang="ru-RU" sz="1600" b="1" dirty="0" err="1">
                <a:latin typeface="Montserrat" panose="00000500000000000000" pitchFamily="50" charset="-52"/>
              </a:rPr>
              <a:t>Telegram</a:t>
            </a:r>
            <a:r>
              <a:rPr lang="ru-RU" sz="1600" b="1" dirty="0">
                <a:latin typeface="Montserrat" panose="00000500000000000000" pitchFamily="50" charset="-52"/>
              </a:rPr>
              <a:t>.</a:t>
            </a:r>
          </a:p>
          <a:p>
            <a:endParaRPr lang="ru-RU" sz="1600" dirty="0">
              <a:latin typeface="Montserrat" panose="00000500000000000000" pitchFamily="50" charset="-52"/>
            </a:endParaRPr>
          </a:p>
          <a:p>
            <a:endParaRPr lang="ru-RU" sz="1600" dirty="0">
              <a:latin typeface="Montserrat" panose="00000500000000000000" pitchFamily="50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04037" y="6488668"/>
            <a:ext cx="589120" cy="369332"/>
          </a:xfrm>
          <a:prstGeom prst="rect">
            <a:avLst/>
          </a:prstGeom>
          <a:solidFill>
            <a:srgbClr val="0A4A84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" panose="00000500000000000000" pitchFamily="50" charset="-52"/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573" y="458247"/>
            <a:ext cx="69924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Montserrat" panose="00000500000000000000" pitchFamily="50" charset="-52"/>
              </a:rPr>
              <a:t>ЧАТ-БОТ В </a:t>
            </a:r>
            <a:r>
              <a:rPr lang="en-US" sz="2500" dirty="0">
                <a:solidFill>
                  <a:schemeClr val="bg1"/>
                </a:solidFill>
                <a:latin typeface="Montserrat" panose="00000500000000000000" pitchFamily="50" charset="-52"/>
              </a:rPr>
              <a:t>TELEGRAM</a:t>
            </a:r>
            <a:endParaRPr lang="ru-RU" sz="2500" dirty="0">
              <a:solidFill>
                <a:schemeClr val="bg1"/>
              </a:solidFill>
              <a:latin typeface="Montserrat" panose="00000500000000000000" pitchFamily="50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456" y="1058141"/>
            <a:ext cx="2408611" cy="4067532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A5E7674-F79C-4789-A431-8EA9741FD9BB}"/>
              </a:ext>
            </a:extLst>
          </p:cNvPr>
          <p:cNvGrpSpPr/>
          <p:nvPr/>
        </p:nvGrpSpPr>
        <p:grpSpPr>
          <a:xfrm>
            <a:off x="11441723" y="236853"/>
            <a:ext cx="541357" cy="511885"/>
            <a:chOff x="10852200" y="543716"/>
            <a:chExt cx="366812" cy="365390"/>
          </a:xfrm>
        </p:grpSpPr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282882E8-A8C8-4372-BC63-862321AF2C8F}"/>
                </a:ext>
              </a:extLst>
            </p:cNvPr>
            <p:cNvSpPr/>
            <p:nvPr/>
          </p:nvSpPr>
          <p:spPr>
            <a:xfrm>
              <a:off x="10852200" y="726411"/>
              <a:ext cx="183600" cy="182695"/>
            </a:xfrm>
            <a:custGeom>
              <a:avLst/>
              <a:gdLst>
                <a:gd name="connsiteX0" fmla="*/ 0 w 183600"/>
                <a:gd name="connsiteY0" fmla="*/ 182695 h 182695"/>
                <a:gd name="connsiteX1" fmla="*/ 0 w 183600"/>
                <a:gd name="connsiteY1" fmla="*/ 0 h 182695"/>
                <a:gd name="connsiteX2" fmla="*/ 183600 w 183600"/>
                <a:gd name="connsiteY2" fmla="*/ 0 h 182695"/>
                <a:gd name="connsiteX3" fmla="*/ 0 w 183600"/>
                <a:gd name="connsiteY3" fmla="*/ 182695 h 18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600" h="182695">
                  <a:moveTo>
                    <a:pt x="0" y="182695"/>
                  </a:moveTo>
                  <a:lnTo>
                    <a:pt x="0" y="0"/>
                  </a:lnTo>
                  <a:lnTo>
                    <a:pt x="183600" y="0"/>
                  </a:lnTo>
                  <a:lnTo>
                    <a:pt x="0" y="182695"/>
                  </a:lnTo>
                  <a:close/>
                </a:path>
              </a:pathLst>
            </a:custGeom>
            <a:solidFill>
              <a:srgbClr val="69D0A5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B8B2CE99-EE6A-401B-B6FF-CC8C314D3789}"/>
                </a:ext>
              </a:extLst>
            </p:cNvPr>
            <p:cNvSpPr/>
            <p:nvPr/>
          </p:nvSpPr>
          <p:spPr>
            <a:xfrm>
              <a:off x="10852200" y="726411"/>
              <a:ext cx="183600" cy="182695"/>
            </a:xfrm>
            <a:custGeom>
              <a:avLst/>
              <a:gdLst>
                <a:gd name="connsiteX0" fmla="*/ 0 w 183600"/>
                <a:gd name="connsiteY0" fmla="*/ 182695 h 182695"/>
                <a:gd name="connsiteX1" fmla="*/ 183600 w 183600"/>
                <a:gd name="connsiteY1" fmla="*/ 0 h 182695"/>
                <a:gd name="connsiteX2" fmla="*/ 183600 w 183600"/>
                <a:gd name="connsiteY2" fmla="*/ 182695 h 182695"/>
                <a:gd name="connsiteX3" fmla="*/ 0 w 183600"/>
                <a:gd name="connsiteY3" fmla="*/ 182695 h 18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600" h="182695">
                  <a:moveTo>
                    <a:pt x="0" y="182695"/>
                  </a:moveTo>
                  <a:lnTo>
                    <a:pt x="183600" y="0"/>
                  </a:lnTo>
                  <a:lnTo>
                    <a:pt x="183600" y="182695"/>
                  </a:lnTo>
                  <a:lnTo>
                    <a:pt x="0" y="182695"/>
                  </a:lnTo>
                  <a:close/>
                </a:path>
              </a:pathLst>
            </a:custGeom>
            <a:solidFill>
              <a:srgbClr val="258DCD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C1E10DA8-39CB-41CB-ABF2-8874FBC023BF}"/>
                </a:ext>
              </a:extLst>
            </p:cNvPr>
            <p:cNvSpPr/>
            <p:nvPr/>
          </p:nvSpPr>
          <p:spPr>
            <a:xfrm>
              <a:off x="10852200" y="543716"/>
              <a:ext cx="366812" cy="91541"/>
            </a:xfrm>
            <a:custGeom>
              <a:avLst/>
              <a:gdLst>
                <a:gd name="connsiteX0" fmla="*/ 366813 w 366812"/>
                <a:gd name="connsiteY0" fmla="*/ 0 h 91541"/>
                <a:gd name="connsiteX1" fmla="*/ 91412 w 366812"/>
                <a:gd name="connsiteY1" fmla="*/ 0 h 91541"/>
                <a:gd name="connsiteX2" fmla="*/ 0 w 366812"/>
                <a:gd name="connsiteY2" fmla="*/ 91542 h 91541"/>
                <a:gd name="connsiteX3" fmla="*/ 274625 w 366812"/>
                <a:gd name="connsiteY3" fmla="*/ 91542 h 91541"/>
                <a:gd name="connsiteX4" fmla="*/ 366813 w 366812"/>
                <a:gd name="connsiteY4" fmla="*/ 0 h 9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812" h="91541">
                  <a:moveTo>
                    <a:pt x="366813" y="0"/>
                  </a:moveTo>
                  <a:lnTo>
                    <a:pt x="91412" y="0"/>
                  </a:lnTo>
                  <a:lnTo>
                    <a:pt x="0" y="91542"/>
                  </a:lnTo>
                  <a:lnTo>
                    <a:pt x="274625" y="91542"/>
                  </a:lnTo>
                  <a:lnTo>
                    <a:pt x="366813" y="0"/>
                  </a:lnTo>
                  <a:close/>
                </a:path>
              </a:pathLst>
            </a:custGeom>
            <a:solidFill>
              <a:srgbClr val="69D0A5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390054BB-8C9B-4C81-AAEC-A4F5476C034F}"/>
                </a:ext>
              </a:extLst>
            </p:cNvPr>
            <p:cNvSpPr/>
            <p:nvPr/>
          </p:nvSpPr>
          <p:spPr>
            <a:xfrm>
              <a:off x="11126824" y="543845"/>
              <a:ext cx="92058" cy="365002"/>
            </a:xfrm>
            <a:custGeom>
              <a:avLst/>
              <a:gdLst>
                <a:gd name="connsiteX0" fmla="*/ 92059 w 92058"/>
                <a:gd name="connsiteY0" fmla="*/ 0 h 365002"/>
                <a:gd name="connsiteX1" fmla="*/ 92059 w 92058"/>
                <a:gd name="connsiteY1" fmla="*/ 273978 h 365002"/>
                <a:gd name="connsiteX2" fmla="*/ 0 w 92058"/>
                <a:gd name="connsiteY2" fmla="*/ 365003 h 365002"/>
                <a:gd name="connsiteX3" fmla="*/ 0 w 92058"/>
                <a:gd name="connsiteY3" fmla="*/ 91412 h 365002"/>
                <a:gd name="connsiteX4" fmla="*/ 92059 w 92058"/>
                <a:gd name="connsiteY4" fmla="*/ 0 h 36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58" h="365002">
                  <a:moveTo>
                    <a:pt x="92059" y="0"/>
                  </a:moveTo>
                  <a:lnTo>
                    <a:pt x="92059" y="273978"/>
                  </a:lnTo>
                  <a:lnTo>
                    <a:pt x="0" y="365003"/>
                  </a:lnTo>
                  <a:lnTo>
                    <a:pt x="0" y="91412"/>
                  </a:lnTo>
                  <a:lnTo>
                    <a:pt x="92059" y="0"/>
                  </a:lnTo>
                  <a:close/>
                </a:path>
              </a:pathLst>
            </a:custGeom>
            <a:solidFill>
              <a:srgbClr val="258DCD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7" name="Рисунок 26" descr="Отправить">
            <a:extLst>
              <a:ext uri="{FF2B5EF4-FFF2-40B4-BE49-F238E27FC236}">
                <a16:creationId xmlns:a16="http://schemas.microsoft.com/office/drawing/2014/main" id="{8B0FF301-BFDB-40C0-899D-F1A044AA6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29128" flipH="1">
            <a:off x="4705951" y="5525551"/>
            <a:ext cx="1187223" cy="118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19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5E12AC-DCB9-426D-94AD-7E0634D0E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63" y="879577"/>
            <a:ext cx="8347760" cy="626082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C13A116-4B3A-4D6B-B2AF-4734F3E8F3F4}"/>
              </a:ext>
            </a:extLst>
          </p:cNvPr>
          <p:cNvSpPr/>
          <p:nvPr/>
        </p:nvSpPr>
        <p:spPr>
          <a:xfrm>
            <a:off x="361320" y="531567"/>
            <a:ext cx="9054548" cy="933990"/>
          </a:xfrm>
          <a:prstGeom prst="roundRect">
            <a:avLst/>
          </a:prstGeom>
          <a:solidFill>
            <a:srgbClr val="69D0A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19FD212-B60E-4940-B855-0858B465C1FC}"/>
              </a:ext>
            </a:extLst>
          </p:cNvPr>
          <p:cNvSpPr/>
          <p:nvPr/>
        </p:nvSpPr>
        <p:spPr>
          <a:xfrm>
            <a:off x="208919" y="354452"/>
            <a:ext cx="9107343" cy="1001537"/>
          </a:xfrm>
          <a:prstGeom prst="roundRect">
            <a:avLst/>
          </a:prstGeom>
          <a:solidFill>
            <a:srgbClr val="0A4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469BDC5-79DD-445A-A7EB-66D077F1EC2E}"/>
              </a:ext>
            </a:extLst>
          </p:cNvPr>
          <p:cNvSpPr/>
          <p:nvPr/>
        </p:nvSpPr>
        <p:spPr>
          <a:xfrm>
            <a:off x="904037" y="6488668"/>
            <a:ext cx="589120" cy="369332"/>
          </a:xfrm>
          <a:prstGeom prst="rect">
            <a:avLst/>
          </a:prstGeom>
          <a:solidFill>
            <a:srgbClr val="0A4A84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50" charset="-52"/>
              </a:rPr>
              <a:t>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5AE65-967B-4BAD-AEC7-A4566CCA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013" y="216796"/>
            <a:ext cx="108417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Montserrat" panose="00000500000000000000" pitchFamily="50" charset="-52"/>
                <a:ea typeface="+mn-ea"/>
                <a:cs typeface="+mn-cs"/>
              </a:rPr>
              <a:t>СОТРУДНИЧЕСТВО ЦУР </a:t>
            </a:r>
            <a:br>
              <a:rPr lang="ru-RU" sz="2500" dirty="0">
                <a:solidFill>
                  <a:schemeClr val="bg1"/>
                </a:solidFill>
                <a:latin typeface="Montserrat" panose="00000500000000000000" pitchFamily="50" charset="-52"/>
                <a:ea typeface="+mn-ea"/>
                <a:cs typeface="+mn-cs"/>
              </a:rPr>
            </a:br>
            <a:r>
              <a:rPr lang="ru-RU" sz="2500" dirty="0">
                <a:solidFill>
                  <a:schemeClr val="bg1"/>
                </a:solidFill>
                <a:latin typeface="Montserrat" panose="00000500000000000000" pitchFamily="50" charset="-52"/>
                <a:ea typeface="+mn-ea"/>
                <a:cs typeface="+mn-cs"/>
              </a:rPr>
              <a:t>И ОРЛОВСКОГО СОЦИАЛЬНОГО КЛАСТЕРА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B197628-3D8B-480A-9DA1-C398DC64E7D8}"/>
              </a:ext>
            </a:extLst>
          </p:cNvPr>
          <p:cNvGrpSpPr/>
          <p:nvPr/>
        </p:nvGrpSpPr>
        <p:grpSpPr>
          <a:xfrm>
            <a:off x="11441723" y="236853"/>
            <a:ext cx="541357" cy="511885"/>
            <a:chOff x="10852200" y="543716"/>
            <a:chExt cx="366812" cy="36539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2EF79140-67EC-4BB4-BFCB-1B6CC07D4544}"/>
                </a:ext>
              </a:extLst>
            </p:cNvPr>
            <p:cNvSpPr/>
            <p:nvPr/>
          </p:nvSpPr>
          <p:spPr>
            <a:xfrm>
              <a:off x="10852200" y="726411"/>
              <a:ext cx="183600" cy="182695"/>
            </a:xfrm>
            <a:custGeom>
              <a:avLst/>
              <a:gdLst>
                <a:gd name="connsiteX0" fmla="*/ 0 w 183600"/>
                <a:gd name="connsiteY0" fmla="*/ 182695 h 182695"/>
                <a:gd name="connsiteX1" fmla="*/ 0 w 183600"/>
                <a:gd name="connsiteY1" fmla="*/ 0 h 182695"/>
                <a:gd name="connsiteX2" fmla="*/ 183600 w 183600"/>
                <a:gd name="connsiteY2" fmla="*/ 0 h 182695"/>
                <a:gd name="connsiteX3" fmla="*/ 0 w 183600"/>
                <a:gd name="connsiteY3" fmla="*/ 182695 h 18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600" h="182695">
                  <a:moveTo>
                    <a:pt x="0" y="182695"/>
                  </a:moveTo>
                  <a:lnTo>
                    <a:pt x="0" y="0"/>
                  </a:lnTo>
                  <a:lnTo>
                    <a:pt x="183600" y="0"/>
                  </a:lnTo>
                  <a:lnTo>
                    <a:pt x="0" y="182695"/>
                  </a:lnTo>
                  <a:close/>
                </a:path>
              </a:pathLst>
            </a:custGeom>
            <a:solidFill>
              <a:srgbClr val="69D0A5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DEFE1C77-2C95-48F8-B882-A99E09436D9D}"/>
                </a:ext>
              </a:extLst>
            </p:cNvPr>
            <p:cNvSpPr/>
            <p:nvPr/>
          </p:nvSpPr>
          <p:spPr>
            <a:xfrm>
              <a:off x="10852200" y="726411"/>
              <a:ext cx="183600" cy="182695"/>
            </a:xfrm>
            <a:custGeom>
              <a:avLst/>
              <a:gdLst>
                <a:gd name="connsiteX0" fmla="*/ 0 w 183600"/>
                <a:gd name="connsiteY0" fmla="*/ 182695 h 182695"/>
                <a:gd name="connsiteX1" fmla="*/ 183600 w 183600"/>
                <a:gd name="connsiteY1" fmla="*/ 0 h 182695"/>
                <a:gd name="connsiteX2" fmla="*/ 183600 w 183600"/>
                <a:gd name="connsiteY2" fmla="*/ 182695 h 182695"/>
                <a:gd name="connsiteX3" fmla="*/ 0 w 183600"/>
                <a:gd name="connsiteY3" fmla="*/ 182695 h 18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600" h="182695">
                  <a:moveTo>
                    <a:pt x="0" y="182695"/>
                  </a:moveTo>
                  <a:lnTo>
                    <a:pt x="183600" y="0"/>
                  </a:lnTo>
                  <a:lnTo>
                    <a:pt x="183600" y="182695"/>
                  </a:lnTo>
                  <a:lnTo>
                    <a:pt x="0" y="182695"/>
                  </a:lnTo>
                  <a:close/>
                </a:path>
              </a:pathLst>
            </a:custGeom>
            <a:solidFill>
              <a:srgbClr val="258DCD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89B4C82D-C6D5-4FEB-ACC1-EC4B07CEF3C8}"/>
                </a:ext>
              </a:extLst>
            </p:cNvPr>
            <p:cNvSpPr/>
            <p:nvPr/>
          </p:nvSpPr>
          <p:spPr>
            <a:xfrm>
              <a:off x="10852200" y="543716"/>
              <a:ext cx="366812" cy="91541"/>
            </a:xfrm>
            <a:custGeom>
              <a:avLst/>
              <a:gdLst>
                <a:gd name="connsiteX0" fmla="*/ 366813 w 366812"/>
                <a:gd name="connsiteY0" fmla="*/ 0 h 91541"/>
                <a:gd name="connsiteX1" fmla="*/ 91412 w 366812"/>
                <a:gd name="connsiteY1" fmla="*/ 0 h 91541"/>
                <a:gd name="connsiteX2" fmla="*/ 0 w 366812"/>
                <a:gd name="connsiteY2" fmla="*/ 91542 h 91541"/>
                <a:gd name="connsiteX3" fmla="*/ 274625 w 366812"/>
                <a:gd name="connsiteY3" fmla="*/ 91542 h 91541"/>
                <a:gd name="connsiteX4" fmla="*/ 366813 w 366812"/>
                <a:gd name="connsiteY4" fmla="*/ 0 h 9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812" h="91541">
                  <a:moveTo>
                    <a:pt x="366813" y="0"/>
                  </a:moveTo>
                  <a:lnTo>
                    <a:pt x="91412" y="0"/>
                  </a:lnTo>
                  <a:lnTo>
                    <a:pt x="0" y="91542"/>
                  </a:lnTo>
                  <a:lnTo>
                    <a:pt x="274625" y="91542"/>
                  </a:lnTo>
                  <a:lnTo>
                    <a:pt x="366813" y="0"/>
                  </a:lnTo>
                  <a:close/>
                </a:path>
              </a:pathLst>
            </a:custGeom>
            <a:solidFill>
              <a:srgbClr val="69D0A5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1690A28F-8B4C-4382-A82B-7E91E04CF7CC}"/>
                </a:ext>
              </a:extLst>
            </p:cNvPr>
            <p:cNvSpPr/>
            <p:nvPr/>
          </p:nvSpPr>
          <p:spPr>
            <a:xfrm>
              <a:off x="11126824" y="543845"/>
              <a:ext cx="92058" cy="365002"/>
            </a:xfrm>
            <a:custGeom>
              <a:avLst/>
              <a:gdLst>
                <a:gd name="connsiteX0" fmla="*/ 92059 w 92058"/>
                <a:gd name="connsiteY0" fmla="*/ 0 h 365002"/>
                <a:gd name="connsiteX1" fmla="*/ 92059 w 92058"/>
                <a:gd name="connsiteY1" fmla="*/ 273978 h 365002"/>
                <a:gd name="connsiteX2" fmla="*/ 0 w 92058"/>
                <a:gd name="connsiteY2" fmla="*/ 365003 h 365002"/>
                <a:gd name="connsiteX3" fmla="*/ 0 w 92058"/>
                <a:gd name="connsiteY3" fmla="*/ 91412 h 365002"/>
                <a:gd name="connsiteX4" fmla="*/ 92059 w 92058"/>
                <a:gd name="connsiteY4" fmla="*/ 0 h 36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58" h="365002">
                  <a:moveTo>
                    <a:pt x="92059" y="0"/>
                  </a:moveTo>
                  <a:lnTo>
                    <a:pt x="92059" y="273978"/>
                  </a:lnTo>
                  <a:lnTo>
                    <a:pt x="0" y="365003"/>
                  </a:lnTo>
                  <a:lnTo>
                    <a:pt x="0" y="91412"/>
                  </a:lnTo>
                  <a:lnTo>
                    <a:pt x="92059" y="0"/>
                  </a:lnTo>
                  <a:close/>
                </a:path>
              </a:pathLst>
            </a:custGeom>
            <a:solidFill>
              <a:srgbClr val="258DCD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551AB099-14AD-46A5-BBE5-9F988C11E2F2}"/>
              </a:ext>
            </a:extLst>
          </p:cNvPr>
          <p:cNvCxnSpPr>
            <a:cxnSpLocks/>
          </p:cNvCxnSpPr>
          <p:nvPr/>
        </p:nvCxnSpPr>
        <p:spPr>
          <a:xfrm flipH="1">
            <a:off x="3468757" y="5463946"/>
            <a:ext cx="1320652" cy="221237"/>
          </a:xfrm>
          <a:prstGeom prst="straightConnector1">
            <a:avLst/>
          </a:prstGeom>
          <a:ln w="76200">
            <a:solidFill>
              <a:srgbClr val="0A4A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A776AF0-0016-4935-B4F0-E1ED10764E2B}"/>
              </a:ext>
            </a:extLst>
          </p:cNvPr>
          <p:cNvCxnSpPr>
            <a:cxnSpLocks/>
          </p:cNvCxnSpPr>
          <p:nvPr/>
        </p:nvCxnSpPr>
        <p:spPr>
          <a:xfrm>
            <a:off x="7449093" y="5145265"/>
            <a:ext cx="1645211" cy="146058"/>
          </a:xfrm>
          <a:prstGeom prst="straightConnector1">
            <a:avLst/>
          </a:prstGeom>
          <a:ln w="76200">
            <a:solidFill>
              <a:srgbClr val="0A4A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22E6A415-9AF0-4C82-97E5-DB49F7B3A29F}"/>
              </a:ext>
            </a:extLst>
          </p:cNvPr>
          <p:cNvCxnSpPr>
            <a:cxnSpLocks/>
          </p:cNvCxnSpPr>
          <p:nvPr/>
        </p:nvCxnSpPr>
        <p:spPr>
          <a:xfrm>
            <a:off x="7380103" y="5665212"/>
            <a:ext cx="1631959" cy="500215"/>
          </a:xfrm>
          <a:prstGeom prst="straightConnector1">
            <a:avLst/>
          </a:prstGeom>
          <a:ln w="76200">
            <a:solidFill>
              <a:srgbClr val="0A4A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48C9AE6-CF46-4C2C-9396-C0D6445D10CD}"/>
              </a:ext>
            </a:extLst>
          </p:cNvPr>
          <p:cNvSpPr/>
          <p:nvPr/>
        </p:nvSpPr>
        <p:spPr>
          <a:xfrm>
            <a:off x="1406929" y="5401329"/>
            <a:ext cx="1979711" cy="683709"/>
          </a:xfrm>
          <a:prstGeom prst="roundRect">
            <a:avLst/>
          </a:prstGeom>
          <a:solidFill>
            <a:srgbClr val="0A4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альтернативный процесс 26">
            <a:extLst>
              <a:ext uri="{FF2B5EF4-FFF2-40B4-BE49-F238E27FC236}">
                <a16:creationId xmlns:a16="http://schemas.microsoft.com/office/drawing/2014/main" id="{554E687F-69B3-4C8C-BABB-27F3BE414FC6}"/>
              </a:ext>
            </a:extLst>
          </p:cNvPr>
          <p:cNvSpPr/>
          <p:nvPr/>
        </p:nvSpPr>
        <p:spPr>
          <a:xfrm>
            <a:off x="1493157" y="5540748"/>
            <a:ext cx="1979711" cy="374571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ВЕДОМСТВА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AE5DD56-6A8E-482F-80E6-96DEA2B85963}"/>
              </a:ext>
            </a:extLst>
          </p:cNvPr>
          <p:cNvSpPr/>
          <p:nvPr/>
        </p:nvSpPr>
        <p:spPr>
          <a:xfrm>
            <a:off x="9357852" y="4858438"/>
            <a:ext cx="1979711" cy="683709"/>
          </a:xfrm>
          <a:prstGeom prst="roundRect">
            <a:avLst/>
          </a:prstGeom>
          <a:solidFill>
            <a:srgbClr val="0A4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альтернативный процесс 28">
            <a:extLst>
              <a:ext uri="{FF2B5EF4-FFF2-40B4-BE49-F238E27FC236}">
                <a16:creationId xmlns:a16="http://schemas.microsoft.com/office/drawing/2014/main" id="{B51AC4AF-9BFC-4C96-AD5D-C078088DD21C}"/>
              </a:ext>
            </a:extLst>
          </p:cNvPr>
          <p:cNvSpPr/>
          <p:nvPr/>
        </p:nvSpPr>
        <p:spPr>
          <a:xfrm>
            <a:off x="9444080" y="4997857"/>
            <a:ext cx="1979711" cy="374571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ПАРТНЕРЫ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E7C60457-B993-48E0-A7FC-10C01747A76C}"/>
              </a:ext>
            </a:extLst>
          </p:cNvPr>
          <p:cNvSpPr/>
          <p:nvPr/>
        </p:nvSpPr>
        <p:spPr>
          <a:xfrm>
            <a:off x="9408867" y="5823572"/>
            <a:ext cx="1979711" cy="683709"/>
          </a:xfrm>
          <a:prstGeom prst="roundRect">
            <a:avLst/>
          </a:prstGeom>
          <a:solidFill>
            <a:srgbClr val="0A4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альтернативный процесс 30">
            <a:extLst>
              <a:ext uri="{FF2B5EF4-FFF2-40B4-BE49-F238E27FC236}">
                <a16:creationId xmlns:a16="http://schemas.microsoft.com/office/drawing/2014/main" id="{4E6FC2D8-C798-4229-A529-BA85E7A7C8DF}"/>
              </a:ext>
            </a:extLst>
          </p:cNvPr>
          <p:cNvSpPr/>
          <p:nvPr/>
        </p:nvSpPr>
        <p:spPr>
          <a:xfrm>
            <a:off x="9471829" y="5841933"/>
            <a:ext cx="1979711" cy="646986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СРЦ, НКО,</a:t>
            </a:r>
          </a:p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ОКНО МФЦ</a:t>
            </a:r>
          </a:p>
        </p:txBody>
      </p:sp>
    </p:spTree>
    <p:extLst>
      <p:ext uri="{BB962C8B-B14F-4D97-AF65-F5344CB8AC3E}">
        <p14:creationId xmlns:p14="http://schemas.microsoft.com/office/powerpoint/2010/main" val="39130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Овал 74">
            <a:extLst>
              <a:ext uri="{FF2B5EF4-FFF2-40B4-BE49-F238E27FC236}">
                <a16:creationId xmlns:a16="http://schemas.microsoft.com/office/drawing/2014/main" id="{7A037496-133C-4C0E-945D-49BC7EFACBC0}"/>
              </a:ext>
            </a:extLst>
          </p:cNvPr>
          <p:cNvSpPr/>
          <p:nvPr/>
        </p:nvSpPr>
        <p:spPr>
          <a:xfrm>
            <a:off x="8568452" y="3386760"/>
            <a:ext cx="632071" cy="630187"/>
          </a:xfrm>
          <a:prstGeom prst="ellipse">
            <a:avLst/>
          </a:prstGeom>
          <a:solidFill>
            <a:srgbClr val="0A4A84"/>
          </a:solidFill>
          <a:ln w="38100">
            <a:solidFill>
              <a:srgbClr val="0A4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2276917-904D-4D0C-9805-E96A4E84F360}"/>
              </a:ext>
            </a:extLst>
          </p:cNvPr>
          <p:cNvSpPr/>
          <p:nvPr/>
        </p:nvSpPr>
        <p:spPr>
          <a:xfrm>
            <a:off x="2848850" y="3343649"/>
            <a:ext cx="632071" cy="630187"/>
          </a:xfrm>
          <a:prstGeom prst="ellipse">
            <a:avLst/>
          </a:prstGeom>
          <a:solidFill>
            <a:srgbClr val="0A4A84"/>
          </a:solidFill>
          <a:ln w="38100">
            <a:solidFill>
              <a:srgbClr val="0A4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423D6B0F-2FE3-4311-B9BF-194FD80CE127}"/>
              </a:ext>
            </a:extLst>
          </p:cNvPr>
          <p:cNvSpPr/>
          <p:nvPr/>
        </p:nvSpPr>
        <p:spPr>
          <a:xfrm>
            <a:off x="361319" y="531567"/>
            <a:ext cx="8498073" cy="933990"/>
          </a:xfrm>
          <a:prstGeom prst="roundRect">
            <a:avLst/>
          </a:prstGeom>
          <a:solidFill>
            <a:srgbClr val="69D0A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0055E774-7906-41F3-A1B6-558D4A47FFE9}"/>
              </a:ext>
            </a:extLst>
          </p:cNvPr>
          <p:cNvSpPr/>
          <p:nvPr/>
        </p:nvSpPr>
        <p:spPr>
          <a:xfrm>
            <a:off x="208920" y="354452"/>
            <a:ext cx="8547622" cy="1001537"/>
          </a:xfrm>
          <a:prstGeom prst="roundRect">
            <a:avLst/>
          </a:prstGeom>
          <a:solidFill>
            <a:srgbClr val="0A4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3008F39-92A7-455F-9E6F-8B9B2ED23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39" y="221989"/>
            <a:ext cx="10515600" cy="1325563"/>
          </a:xfrm>
        </p:spPr>
        <p:txBody>
          <a:bodyPr>
            <a:norm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Montserrat" panose="00000500000000000000" pitchFamily="50" charset="-52"/>
                <a:ea typeface="+mn-ea"/>
                <a:cs typeface="+mn-cs"/>
              </a:rPr>
              <a:t>ДАЛЬНЕЙШЕЕ РАЗВИТИЕ СОТРУДНИЧЕСТВА</a:t>
            </a:r>
          </a:p>
        </p:txBody>
      </p:sp>
      <p:pic>
        <p:nvPicPr>
          <p:cNvPr id="14" name="Рисунок 13" descr="Ноутбук">
            <a:extLst>
              <a:ext uri="{FF2B5EF4-FFF2-40B4-BE49-F238E27FC236}">
                <a16:creationId xmlns:a16="http://schemas.microsoft.com/office/drawing/2014/main" id="{F4DF0CE9-2330-4D63-B0CA-318A6957B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7777" y="3358429"/>
            <a:ext cx="544700" cy="5447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52D4BC-D5B4-4D2C-ACBC-F4413325F1BC}"/>
              </a:ext>
            </a:extLst>
          </p:cNvPr>
          <p:cNvSpPr txBox="1"/>
          <p:nvPr/>
        </p:nvSpPr>
        <p:spPr>
          <a:xfrm>
            <a:off x="2271206" y="4034276"/>
            <a:ext cx="1770330" cy="43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rgbClr val="0A4A84"/>
                </a:solidFill>
                <a:latin typeface="Montserrat" panose="00000500000000000000" pitchFamily="2" charset="-52"/>
              </a:rPr>
              <a:t>АИС ОБРАЩЕНИЙ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278CAF4-1642-4E90-A5C6-EEB5926B2087}"/>
              </a:ext>
            </a:extLst>
          </p:cNvPr>
          <p:cNvSpPr/>
          <p:nvPr/>
        </p:nvSpPr>
        <p:spPr>
          <a:xfrm>
            <a:off x="3916419" y="3096716"/>
            <a:ext cx="1439377" cy="61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rgbClr val="0A4A84"/>
                </a:solidFill>
                <a:latin typeface="Montserrat" panose="00000500000000000000" pitchFamily="2" charset="-52"/>
              </a:rPr>
              <a:t>Портал </a:t>
            </a:r>
            <a:br>
              <a:rPr lang="ru-RU" sz="1400" b="1" dirty="0">
                <a:solidFill>
                  <a:srgbClr val="0A4A84"/>
                </a:solidFill>
                <a:latin typeface="Montserrat" panose="00000500000000000000" pitchFamily="2" charset="-52"/>
              </a:rPr>
            </a:br>
            <a:r>
              <a:rPr lang="ru-RU" sz="1400" b="1" dirty="0">
                <a:solidFill>
                  <a:srgbClr val="0A4A84"/>
                </a:solidFill>
                <a:latin typeface="Montserrat" panose="00000500000000000000" pitchFamily="2" charset="-52"/>
              </a:rPr>
              <a:t>«Обращаем внимание»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2400E57-781E-4FCC-91A5-0C282AA8AF77}"/>
              </a:ext>
            </a:extLst>
          </p:cNvPr>
          <p:cNvSpPr/>
          <p:nvPr/>
        </p:nvSpPr>
        <p:spPr>
          <a:xfrm>
            <a:off x="3756173" y="4649482"/>
            <a:ext cx="1851718" cy="61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rgbClr val="0A4A84"/>
                </a:solidFill>
                <a:latin typeface="Montserrat" panose="00000500000000000000" pitchFamily="2" charset="-52"/>
              </a:rPr>
              <a:t>Система персональных коммуникаций</a:t>
            </a:r>
          </a:p>
        </p:txBody>
      </p:sp>
      <p:pic>
        <p:nvPicPr>
          <p:cNvPr id="33" name="Рисунок 32" descr="Облачные вычисления">
            <a:extLst>
              <a:ext uri="{FF2B5EF4-FFF2-40B4-BE49-F238E27FC236}">
                <a16:creationId xmlns:a16="http://schemas.microsoft.com/office/drawing/2014/main" id="{F12D39F9-C7B2-4E16-9797-5330A7B97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5944" y="3434036"/>
            <a:ext cx="503402" cy="50340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A5D885E-C837-4FDD-9B85-C17B4F2E9BC9}"/>
              </a:ext>
            </a:extLst>
          </p:cNvPr>
          <p:cNvSpPr txBox="1"/>
          <p:nvPr/>
        </p:nvSpPr>
        <p:spPr>
          <a:xfrm>
            <a:off x="7794430" y="4052104"/>
            <a:ext cx="2261936" cy="43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rgbClr val="0A4A84"/>
                </a:solidFill>
                <a:latin typeface="Montserrat" panose="00000500000000000000" pitchFamily="2" charset="-52"/>
              </a:rPr>
              <a:t>АИС </a:t>
            </a:r>
            <a:br>
              <a:rPr lang="ru-RU" sz="1400" b="1" dirty="0">
                <a:solidFill>
                  <a:srgbClr val="0A4A84"/>
                </a:solidFill>
                <a:latin typeface="Montserrat" panose="00000500000000000000" pitchFamily="2" charset="-52"/>
              </a:rPr>
            </a:br>
            <a:r>
              <a:rPr lang="ru-RU" sz="1400" b="1" dirty="0">
                <a:solidFill>
                  <a:srgbClr val="0A4A84"/>
                </a:solidFill>
                <a:latin typeface="Montserrat" panose="00000500000000000000" pitchFamily="2" charset="-52"/>
              </a:rPr>
              <a:t>«В</a:t>
            </a:r>
            <a:r>
              <a:rPr lang="en-US" sz="1400" b="1" dirty="0">
                <a:solidFill>
                  <a:srgbClr val="0A4A84"/>
                </a:solidFill>
                <a:latin typeface="Montserrat" panose="00000500000000000000" pitchFamily="2" charset="-52"/>
              </a:rPr>
              <a:t>I</a:t>
            </a:r>
            <a:r>
              <a:rPr lang="ru-RU" sz="1400" b="1" dirty="0">
                <a:solidFill>
                  <a:srgbClr val="0A4A84"/>
                </a:solidFill>
                <a:latin typeface="Montserrat" panose="00000500000000000000" pitchFamily="2" charset="-52"/>
              </a:rPr>
              <a:t> ЦУР РФ»</a:t>
            </a:r>
          </a:p>
        </p:txBody>
      </p:sp>
      <p:sp>
        <p:nvSpPr>
          <p:cNvPr id="35" name="Стрелка: круговая 34">
            <a:extLst>
              <a:ext uri="{FF2B5EF4-FFF2-40B4-BE49-F238E27FC236}">
                <a16:creationId xmlns:a16="http://schemas.microsoft.com/office/drawing/2014/main" id="{92771E9F-5CB6-40B2-AF5D-CB14964EE10B}"/>
              </a:ext>
            </a:extLst>
          </p:cNvPr>
          <p:cNvSpPr/>
          <p:nvPr/>
        </p:nvSpPr>
        <p:spPr>
          <a:xfrm rot="448916" flipH="1">
            <a:off x="2253735" y="2737877"/>
            <a:ext cx="1980166" cy="1333200"/>
          </a:xfrm>
          <a:prstGeom prst="circularArrow">
            <a:avLst>
              <a:gd name="adj1" fmla="val 12500"/>
              <a:gd name="adj2" fmla="val 654090"/>
              <a:gd name="adj3" fmla="val 20457681"/>
              <a:gd name="adj4" fmla="val 12777777"/>
              <a:gd name="adj5" fmla="val 12500"/>
            </a:avLst>
          </a:prstGeom>
          <a:solidFill>
            <a:srgbClr val="0A4A84"/>
          </a:solidFill>
          <a:ln>
            <a:solidFill>
              <a:srgbClr val="258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трелка: круговая 35">
            <a:extLst>
              <a:ext uri="{FF2B5EF4-FFF2-40B4-BE49-F238E27FC236}">
                <a16:creationId xmlns:a16="http://schemas.microsoft.com/office/drawing/2014/main" id="{B66E3D03-9328-43F2-92B6-3B89A1757B53}"/>
              </a:ext>
            </a:extLst>
          </p:cNvPr>
          <p:cNvSpPr/>
          <p:nvPr/>
        </p:nvSpPr>
        <p:spPr>
          <a:xfrm rot="21365772" flipH="1" flipV="1">
            <a:off x="2255999" y="3805526"/>
            <a:ext cx="1980166" cy="1333200"/>
          </a:xfrm>
          <a:prstGeom prst="circularArrow">
            <a:avLst>
              <a:gd name="adj1" fmla="val 12500"/>
              <a:gd name="adj2" fmla="val 654090"/>
              <a:gd name="adj3" fmla="val 20457681"/>
              <a:gd name="adj4" fmla="val 12777777"/>
              <a:gd name="adj5" fmla="val 12500"/>
            </a:avLst>
          </a:prstGeom>
          <a:solidFill>
            <a:srgbClr val="0A4A84"/>
          </a:solidFill>
          <a:ln>
            <a:solidFill>
              <a:srgbClr val="258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Стрелка: круговая 37">
            <a:extLst>
              <a:ext uri="{FF2B5EF4-FFF2-40B4-BE49-F238E27FC236}">
                <a16:creationId xmlns:a16="http://schemas.microsoft.com/office/drawing/2014/main" id="{64CEEF8B-1B54-442B-AD69-7F6957F16109}"/>
              </a:ext>
            </a:extLst>
          </p:cNvPr>
          <p:cNvSpPr/>
          <p:nvPr/>
        </p:nvSpPr>
        <p:spPr>
          <a:xfrm rot="20167806" flipH="1" flipV="1">
            <a:off x="7976690" y="4143339"/>
            <a:ext cx="1980166" cy="1333200"/>
          </a:xfrm>
          <a:prstGeom prst="circularArrow">
            <a:avLst>
              <a:gd name="adj1" fmla="val 12500"/>
              <a:gd name="adj2" fmla="val 654090"/>
              <a:gd name="adj3" fmla="val 20457681"/>
              <a:gd name="adj4" fmla="val 12777777"/>
              <a:gd name="adj5" fmla="val 12500"/>
            </a:avLst>
          </a:prstGeom>
          <a:solidFill>
            <a:srgbClr val="0A4A84"/>
          </a:solidFill>
          <a:ln>
            <a:solidFill>
              <a:srgbClr val="258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2EC6C60-D6A1-4E19-B998-E001787760C8}"/>
              </a:ext>
            </a:extLst>
          </p:cNvPr>
          <p:cNvSpPr/>
          <p:nvPr/>
        </p:nvSpPr>
        <p:spPr>
          <a:xfrm>
            <a:off x="524560" y="5004388"/>
            <a:ext cx="2377644" cy="43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0A4A84"/>
                </a:solidFill>
                <a:latin typeface="Montserrat" panose="00000500000000000000" pitchFamily="2" charset="-52"/>
              </a:rPr>
              <a:t>ПРОАКТИВНОЕ ИНФОРМИРОВАНИЕ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E55EB1B-4986-4A14-B3FC-6691039F4684}"/>
              </a:ext>
            </a:extLst>
          </p:cNvPr>
          <p:cNvSpPr/>
          <p:nvPr/>
        </p:nvSpPr>
        <p:spPr>
          <a:xfrm>
            <a:off x="558943" y="4554752"/>
            <a:ext cx="2083926" cy="43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0A4A84"/>
                </a:solidFill>
                <a:latin typeface="Montserrat" panose="00000500000000000000" pitchFamily="2" charset="-52"/>
              </a:rPr>
              <a:t>ОТВЕТЫ ЗАЯВИТЕЛЯМ</a:t>
            </a:r>
          </a:p>
        </p:txBody>
      </p:sp>
      <p:sp>
        <p:nvSpPr>
          <p:cNvPr id="41" name="Стрелка: круговая 40">
            <a:extLst>
              <a:ext uri="{FF2B5EF4-FFF2-40B4-BE49-F238E27FC236}">
                <a16:creationId xmlns:a16="http://schemas.microsoft.com/office/drawing/2014/main" id="{5E1758F5-A812-4277-837A-1B32B119596F}"/>
              </a:ext>
            </a:extLst>
          </p:cNvPr>
          <p:cNvSpPr/>
          <p:nvPr/>
        </p:nvSpPr>
        <p:spPr>
          <a:xfrm rot="1074310" flipH="1">
            <a:off x="7980293" y="2544706"/>
            <a:ext cx="1980166" cy="1333200"/>
          </a:xfrm>
          <a:prstGeom prst="circularArrow">
            <a:avLst>
              <a:gd name="adj1" fmla="val 12500"/>
              <a:gd name="adj2" fmla="val 654090"/>
              <a:gd name="adj3" fmla="val 20457681"/>
              <a:gd name="adj4" fmla="val 12777777"/>
              <a:gd name="adj5" fmla="val 12500"/>
            </a:avLst>
          </a:prstGeom>
          <a:solidFill>
            <a:srgbClr val="0A4A84"/>
          </a:solidFill>
          <a:ln>
            <a:solidFill>
              <a:srgbClr val="258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9F68336-1A67-43B7-9E58-E4433E676175}"/>
              </a:ext>
            </a:extLst>
          </p:cNvPr>
          <p:cNvSpPr/>
          <p:nvPr/>
        </p:nvSpPr>
        <p:spPr>
          <a:xfrm>
            <a:off x="10071023" y="4903296"/>
            <a:ext cx="2083926" cy="43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0A4A84"/>
                </a:solidFill>
                <a:latin typeface="Montserrat" panose="00000500000000000000" pitchFamily="2" charset="-52"/>
              </a:rPr>
              <a:t>АНАЛИЗ ОБРАЩЕНИЙ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9165343-0B1D-497F-B609-245F96937E0A}"/>
              </a:ext>
            </a:extLst>
          </p:cNvPr>
          <p:cNvSpPr/>
          <p:nvPr/>
        </p:nvSpPr>
        <p:spPr>
          <a:xfrm>
            <a:off x="10071023" y="4437484"/>
            <a:ext cx="2083926" cy="43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0A4A84"/>
                </a:solidFill>
                <a:latin typeface="Montserrat" panose="00000500000000000000" pitchFamily="2" charset="-52"/>
              </a:rPr>
              <a:t>СИСТЕМАТИЗАЦИЯ ОБРАЩЕНИЙ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E3E79CEE-AC46-48A7-9E6A-02407E530897}"/>
              </a:ext>
            </a:extLst>
          </p:cNvPr>
          <p:cNvSpPr/>
          <p:nvPr/>
        </p:nvSpPr>
        <p:spPr>
          <a:xfrm>
            <a:off x="904037" y="6488668"/>
            <a:ext cx="589120" cy="369332"/>
          </a:xfrm>
          <a:prstGeom prst="rect">
            <a:avLst/>
          </a:prstGeom>
          <a:solidFill>
            <a:srgbClr val="0A4A84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50" charset="-52"/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7818428A-34B2-4E95-BD0F-8A5F145D11F3}"/>
              </a:ext>
            </a:extLst>
          </p:cNvPr>
          <p:cNvSpPr/>
          <p:nvPr/>
        </p:nvSpPr>
        <p:spPr>
          <a:xfrm>
            <a:off x="388704" y="3404477"/>
            <a:ext cx="1998821" cy="1001537"/>
          </a:xfrm>
          <a:prstGeom prst="roundRect">
            <a:avLst/>
          </a:prstGeom>
          <a:solidFill>
            <a:srgbClr val="0A4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F51C6425-5B51-4EBD-B119-E537DD62F323}"/>
              </a:ext>
            </a:extLst>
          </p:cNvPr>
          <p:cNvSpPr/>
          <p:nvPr/>
        </p:nvSpPr>
        <p:spPr>
          <a:xfrm>
            <a:off x="460012" y="3489769"/>
            <a:ext cx="1979711" cy="919401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ОРЛОВСКИЙ СОЦИАЛЬНЫЙ КЛАСТЕР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17273A1C-6106-45B9-B8B4-776F22681A81}"/>
              </a:ext>
            </a:extLst>
          </p:cNvPr>
          <p:cNvSpPr/>
          <p:nvPr/>
        </p:nvSpPr>
        <p:spPr>
          <a:xfrm>
            <a:off x="241774" y="2675576"/>
            <a:ext cx="810896" cy="81089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A4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 descr="Группа женщин">
            <a:extLst>
              <a:ext uri="{FF2B5EF4-FFF2-40B4-BE49-F238E27FC236}">
                <a16:creationId xmlns:a16="http://schemas.microsoft.com/office/drawing/2014/main" id="{C7374068-AA3E-4C2E-AA8D-525CDDAE28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1388" y="3019227"/>
            <a:ext cx="444043" cy="444043"/>
          </a:xfrm>
          <a:prstGeom prst="rect">
            <a:avLst/>
          </a:prstGeom>
        </p:spPr>
      </p:pic>
      <p:pic>
        <p:nvPicPr>
          <p:cNvPr id="50" name="Рисунок 49" descr="Рукопожатие">
            <a:extLst>
              <a:ext uri="{FF2B5EF4-FFF2-40B4-BE49-F238E27FC236}">
                <a16:creationId xmlns:a16="http://schemas.microsoft.com/office/drawing/2014/main" id="{5BF6C1CB-71DF-4060-AABC-B1E99F0E79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3577" y="2668660"/>
            <a:ext cx="479525" cy="456214"/>
          </a:xfrm>
          <a:prstGeom prst="rect">
            <a:avLst/>
          </a:prstGeom>
        </p:spPr>
      </p:pic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0541AAF3-5B48-44C4-9541-8376C093174E}"/>
              </a:ext>
            </a:extLst>
          </p:cNvPr>
          <p:cNvSpPr/>
          <p:nvPr/>
        </p:nvSpPr>
        <p:spPr>
          <a:xfrm>
            <a:off x="9790871" y="3418748"/>
            <a:ext cx="2056154" cy="904980"/>
          </a:xfrm>
          <a:prstGeom prst="roundRect">
            <a:avLst/>
          </a:prstGeom>
          <a:solidFill>
            <a:srgbClr val="0A4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AA343B6-5E6E-457A-97FF-926197DE28FC}"/>
              </a:ext>
            </a:extLst>
          </p:cNvPr>
          <p:cNvSpPr txBox="1"/>
          <p:nvPr/>
        </p:nvSpPr>
        <p:spPr>
          <a:xfrm>
            <a:off x="9735794" y="3548368"/>
            <a:ext cx="2261936" cy="68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  <a:latin typeface="Montserrat Medium" panose="00000600000000000000" pitchFamily="2" charset="-52"/>
              </a:rPr>
              <a:t>ЦУР </a:t>
            </a:r>
            <a:br>
              <a:rPr lang="ru-RU" sz="1600" b="1" dirty="0">
                <a:solidFill>
                  <a:schemeClr val="bg1"/>
                </a:solidFill>
                <a:latin typeface="Montserrat Medium" panose="00000600000000000000" pitchFamily="2" charset="-52"/>
              </a:rPr>
            </a:br>
            <a:r>
              <a:rPr lang="ru-RU" sz="1600" b="1" dirty="0">
                <a:solidFill>
                  <a:schemeClr val="bg1"/>
                </a:solidFill>
                <a:latin typeface="Montserrat Medium" panose="00000600000000000000" pitchFamily="2" charset="-52"/>
              </a:rPr>
              <a:t>ОРЛОВСКОЙ ОБЛАСТИ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D00EFFD2-DF8D-4866-AFEB-2E66F1211673}"/>
              </a:ext>
            </a:extLst>
          </p:cNvPr>
          <p:cNvSpPr/>
          <p:nvPr/>
        </p:nvSpPr>
        <p:spPr>
          <a:xfrm>
            <a:off x="10992369" y="2702315"/>
            <a:ext cx="810896" cy="81089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A4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5E2CD83B-AF80-4912-9A2E-5E0097C33532}"/>
              </a:ext>
            </a:extLst>
          </p:cNvPr>
          <p:cNvGrpSpPr/>
          <p:nvPr/>
        </p:nvGrpSpPr>
        <p:grpSpPr>
          <a:xfrm>
            <a:off x="11160199" y="2893560"/>
            <a:ext cx="453071" cy="428405"/>
            <a:chOff x="10852200" y="543716"/>
            <a:chExt cx="366812" cy="365390"/>
          </a:xfrm>
        </p:grpSpPr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63112C5F-5EE1-4EB9-A2DA-B4A83F25B250}"/>
                </a:ext>
              </a:extLst>
            </p:cNvPr>
            <p:cNvSpPr/>
            <p:nvPr/>
          </p:nvSpPr>
          <p:spPr>
            <a:xfrm>
              <a:off x="10852200" y="726411"/>
              <a:ext cx="183600" cy="182695"/>
            </a:xfrm>
            <a:custGeom>
              <a:avLst/>
              <a:gdLst>
                <a:gd name="connsiteX0" fmla="*/ 0 w 183600"/>
                <a:gd name="connsiteY0" fmla="*/ 182695 h 182695"/>
                <a:gd name="connsiteX1" fmla="*/ 0 w 183600"/>
                <a:gd name="connsiteY1" fmla="*/ 0 h 182695"/>
                <a:gd name="connsiteX2" fmla="*/ 183600 w 183600"/>
                <a:gd name="connsiteY2" fmla="*/ 0 h 182695"/>
                <a:gd name="connsiteX3" fmla="*/ 0 w 183600"/>
                <a:gd name="connsiteY3" fmla="*/ 182695 h 18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600" h="182695">
                  <a:moveTo>
                    <a:pt x="0" y="182695"/>
                  </a:moveTo>
                  <a:lnTo>
                    <a:pt x="0" y="0"/>
                  </a:lnTo>
                  <a:lnTo>
                    <a:pt x="183600" y="0"/>
                  </a:lnTo>
                  <a:lnTo>
                    <a:pt x="0" y="182695"/>
                  </a:lnTo>
                  <a:close/>
                </a:path>
              </a:pathLst>
            </a:custGeom>
            <a:solidFill>
              <a:srgbClr val="69D0A5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C8925736-9887-4235-9EE9-133CFCD5C8A5}"/>
                </a:ext>
              </a:extLst>
            </p:cNvPr>
            <p:cNvSpPr/>
            <p:nvPr/>
          </p:nvSpPr>
          <p:spPr>
            <a:xfrm>
              <a:off x="10852200" y="726411"/>
              <a:ext cx="183600" cy="182695"/>
            </a:xfrm>
            <a:custGeom>
              <a:avLst/>
              <a:gdLst>
                <a:gd name="connsiteX0" fmla="*/ 0 w 183600"/>
                <a:gd name="connsiteY0" fmla="*/ 182695 h 182695"/>
                <a:gd name="connsiteX1" fmla="*/ 183600 w 183600"/>
                <a:gd name="connsiteY1" fmla="*/ 0 h 182695"/>
                <a:gd name="connsiteX2" fmla="*/ 183600 w 183600"/>
                <a:gd name="connsiteY2" fmla="*/ 182695 h 182695"/>
                <a:gd name="connsiteX3" fmla="*/ 0 w 183600"/>
                <a:gd name="connsiteY3" fmla="*/ 182695 h 18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600" h="182695">
                  <a:moveTo>
                    <a:pt x="0" y="182695"/>
                  </a:moveTo>
                  <a:lnTo>
                    <a:pt x="183600" y="0"/>
                  </a:lnTo>
                  <a:lnTo>
                    <a:pt x="183600" y="182695"/>
                  </a:lnTo>
                  <a:lnTo>
                    <a:pt x="0" y="182695"/>
                  </a:lnTo>
                  <a:close/>
                </a:path>
              </a:pathLst>
            </a:custGeom>
            <a:solidFill>
              <a:srgbClr val="258DCD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14764AFA-38BA-4DD0-89B1-52DF1215E17E}"/>
                </a:ext>
              </a:extLst>
            </p:cNvPr>
            <p:cNvSpPr/>
            <p:nvPr/>
          </p:nvSpPr>
          <p:spPr>
            <a:xfrm>
              <a:off x="10852200" y="543716"/>
              <a:ext cx="366812" cy="91541"/>
            </a:xfrm>
            <a:custGeom>
              <a:avLst/>
              <a:gdLst>
                <a:gd name="connsiteX0" fmla="*/ 366813 w 366812"/>
                <a:gd name="connsiteY0" fmla="*/ 0 h 91541"/>
                <a:gd name="connsiteX1" fmla="*/ 91412 w 366812"/>
                <a:gd name="connsiteY1" fmla="*/ 0 h 91541"/>
                <a:gd name="connsiteX2" fmla="*/ 0 w 366812"/>
                <a:gd name="connsiteY2" fmla="*/ 91542 h 91541"/>
                <a:gd name="connsiteX3" fmla="*/ 274625 w 366812"/>
                <a:gd name="connsiteY3" fmla="*/ 91542 h 91541"/>
                <a:gd name="connsiteX4" fmla="*/ 366813 w 366812"/>
                <a:gd name="connsiteY4" fmla="*/ 0 h 9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812" h="91541">
                  <a:moveTo>
                    <a:pt x="366813" y="0"/>
                  </a:moveTo>
                  <a:lnTo>
                    <a:pt x="91412" y="0"/>
                  </a:lnTo>
                  <a:lnTo>
                    <a:pt x="0" y="91542"/>
                  </a:lnTo>
                  <a:lnTo>
                    <a:pt x="274625" y="91542"/>
                  </a:lnTo>
                  <a:lnTo>
                    <a:pt x="366813" y="0"/>
                  </a:lnTo>
                  <a:close/>
                </a:path>
              </a:pathLst>
            </a:custGeom>
            <a:solidFill>
              <a:srgbClr val="69D0A5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973A7BDA-E236-4AF5-907F-221DF61EE964}"/>
                </a:ext>
              </a:extLst>
            </p:cNvPr>
            <p:cNvSpPr/>
            <p:nvPr/>
          </p:nvSpPr>
          <p:spPr>
            <a:xfrm>
              <a:off x="11126824" y="543845"/>
              <a:ext cx="92058" cy="365002"/>
            </a:xfrm>
            <a:custGeom>
              <a:avLst/>
              <a:gdLst>
                <a:gd name="connsiteX0" fmla="*/ 92059 w 92058"/>
                <a:gd name="connsiteY0" fmla="*/ 0 h 365002"/>
                <a:gd name="connsiteX1" fmla="*/ 92059 w 92058"/>
                <a:gd name="connsiteY1" fmla="*/ 273978 h 365002"/>
                <a:gd name="connsiteX2" fmla="*/ 0 w 92058"/>
                <a:gd name="connsiteY2" fmla="*/ 365003 h 365002"/>
                <a:gd name="connsiteX3" fmla="*/ 0 w 92058"/>
                <a:gd name="connsiteY3" fmla="*/ 91412 h 365002"/>
                <a:gd name="connsiteX4" fmla="*/ 92059 w 92058"/>
                <a:gd name="connsiteY4" fmla="*/ 0 h 36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58" h="365002">
                  <a:moveTo>
                    <a:pt x="92059" y="0"/>
                  </a:moveTo>
                  <a:lnTo>
                    <a:pt x="92059" y="273978"/>
                  </a:lnTo>
                  <a:lnTo>
                    <a:pt x="0" y="365003"/>
                  </a:lnTo>
                  <a:lnTo>
                    <a:pt x="0" y="91412"/>
                  </a:lnTo>
                  <a:lnTo>
                    <a:pt x="92059" y="0"/>
                  </a:lnTo>
                  <a:close/>
                </a:path>
              </a:pathLst>
            </a:custGeom>
            <a:solidFill>
              <a:srgbClr val="258DCD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6BB17A12-91DC-48CD-90EB-8D6FAF472C41}"/>
              </a:ext>
            </a:extLst>
          </p:cNvPr>
          <p:cNvSpPr/>
          <p:nvPr/>
        </p:nvSpPr>
        <p:spPr>
          <a:xfrm>
            <a:off x="5505155" y="3080220"/>
            <a:ext cx="2472959" cy="723466"/>
          </a:xfrm>
          <a:prstGeom prst="roundRect">
            <a:avLst/>
          </a:prstGeom>
          <a:solidFill>
            <a:srgbClr val="0A4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Блок-схема: альтернативный процесс 59">
            <a:extLst>
              <a:ext uri="{FF2B5EF4-FFF2-40B4-BE49-F238E27FC236}">
                <a16:creationId xmlns:a16="http://schemas.microsoft.com/office/drawing/2014/main" id="{B0F80527-4E2C-4D95-9ECA-9D4DDB7C0D3E}"/>
              </a:ext>
            </a:extLst>
          </p:cNvPr>
          <p:cNvSpPr/>
          <p:nvPr/>
        </p:nvSpPr>
        <p:spPr>
          <a:xfrm>
            <a:off x="5582021" y="3248434"/>
            <a:ext cx="2669132" cy="374571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ДЕПАРТАМЕНТ ИТ</a:t>
            </a: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5D443077-01D1-4C5A-B437-F55F3290D1A7}"/>
              </a:ext>
            </a:extLst>
          </p:cNvPr>
          <p:cNvSpPr/>
          <p:nvPr/>
        </p:nvSpPr>
        <p:spPr>
          <a:xfrm>
            <a:off x="5520410" y="3977785"/>
            <a:ext cx="2472959" cy="953856"/>
          </a:xfrm>
          <a:prstGeom prst="roundRect">
            <a:avLst/>
          </a:prstGeom>
          <a:solidFill>
            <a:srgbClr val="0A4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Блок-схема: альтернативный процесс 61">
            <a:extLst>
              <a:ext uri="{FF2B5EF4-FFF2-40B4-BE49-F238E27FC236}">
                <a16:creationId xmlns:a16="http://schemas.microsoft.com/office/drawing/2014/main" id="{6C81E464-7AAF-43C9-9911-FF17EA85E047}"/>
              </a:ext>
            </a:extLst>
          </p:cNvPr>
          <p:cNvSpPr/>
          <p:nvPr/>
        </p:nvSpPr>
        <p:spPr>
          <a:xfrm>
            <a:off x="5596998" y="4008546"/>
            <a:ext cx="2669132" cy="919401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ДЕПАРТАМЕНТ СОЦИАЛЬНОЙ</a:t>
            </a:r>
          </a:p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ЗАЩИТЫ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C5F9215D-E2E3-4D1A-A0AF-4EB007821102}"/>
              </a:ext>
            </a:extLst>
          </p:cNvPr>
          <p:cNvSpPr/>
          <p:nvPr/>
        </p:nvSpPr>
        <p:spPr>
          <a:xfrm>
            <a:off x="5461437" y="2367935"/>
            <a:ext cx="810896" cy="81089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A4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Рисунок 63" descr="Суд">
            <a:extLst>
              <a:ext uri="{FF2B5EF4-FFF2-40B4-BE49-F238E27FC236}">
                <a16:creationId xmlns:a16="http://schemas.microsoft.com/office/drawing/2014/main" id="{B191CD4E-C62B-4DE6-837B-C5305F192D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50151" y="2450835"/>
            <a:ext cx="607043" cy="607043"/>
          </a:xfrm>
          <a:prstGeom prst="rect">
            <a:avLst/>
          </a:prstGeom>
        </p:spPr>
      </p:pic>
      <p:sp>
        <p:nvSpPr>
          <p:cNvPr id="65" name="Овал 64">
            <a:extLst>
              <a:ext uri="{FF2B5EF4-FFF2-40B4-BE49-F238E27FC236}">
                <a16:creationId xmlns:a16="http://schemas.microsoft.com/office/drawing/2014/main" id="{3FE0340E-E25A-46BE-9B9E-5C3FB677995F}"/>
              </a:ext>
            </a:extLst>
          </p:cNvPr>
          <p:cNvSpPr/>
          <p:nvPr/>
        </p:nvSpPr>
        <p:spPr>
          <a:xfrm>
            <a:off x="7198407" y="4692297"/>
            <a:ext cx="810896" cy="81089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A4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Рисунок 65" descr="Суд">
            <a:extLst>
              <a:ext uri="{FF2B5EF4-FFF2-40B4-BE49-F238E27FC236}">
                <a16:creationId xmlns:a16="http://schemas.microsoft.com/office/drawing/2014/main" id="{87BB5CB3-5D1B-4589-9682-722A35AAFF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87121" y="4775197"/>
            <a:ext cx="607043" cy="607043"/>
          </a:xfrm>
          <a:prstGeom prst="rect">
            <a:avLst/>
          </a:prstGeom>
        </p:spPr>
      </p:pic>
      <p:sp>
        <p:nvSpPr>
          <p:cNvPr id="67" name="Овал 66">
            <a:extLst>
              <a:ext uri="{FF2B5EF4-FFF2-40B4-BE49-F238E27FC236}">
                <a16:creationId xmlns:a16="http://schemas.microsoft.com/office/drawing/2014/main" id="{A6FE3135-91E2-4757-A7D5-FFAAB87F9438}"/>
              </a:ext>
            </a:extLst>
          </p:cNvPr>
          <p:cNvSpPr/>
          <p:nvPr/>
        </p:nvSpPr>
        <p:spPr>
          <a:xfrm>
            <a:off x="9955228" y="4484144"/>
            <a:ext cx="146444" cy="146444"/>
          </a:xfrm>
          <a:prstGeom prst="ellipse">
            <a:avLst/>
          </a:prstGeom>
          <a:solidFill>
            <a:srgbClr val="BCEAD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9210FF83-C0B2-4C61-831D-B46CD55FB94E}"/>
              </a:ext>
            </a:extLst>
          </p:cNvPr>
          <p:cNvSpPr/>
          <p:nvPr/>
        </p:nvSpPr>
        <p:spPr>
          <a:xfrm>
            <a:off x="9955228" y="4970096"/>
            <a:ext cx="146444" cy="146444"/>
          </a:xfrm>
          <a:prstGeom prst="ellipse">
            <a:avLst/>
          </a:prstGeom>
          <a:solidFill>
            <a:srgbClr val="BCEAD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6A15692-9914-460D-A9AA-63E5AFD75E34}"/>
              </a:ext>
            </a:extLst>
          </p:cNvPr>
          <p:cNvSpPr/>
          <p:nvPr/>
        </p:nvSpPr>
        <p:spPr>
          <a:xfrm>
            <a:off x="4320073" y="3973310"/>
            <a:ext cx="632071" cy="6301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A4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Электронная почта">
            <a:extLst>
              <a:ext uri="{FF2B5EF4-FFF2-40B4-BE49-F238E27FC236}">
                <a16:creationId xmlns:a16="http://schemas.microsoft.com/office/drawing/2014/main" id="{6CE3B73E-6789-44BC-B7AA-7897B43711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34985" y="4078344"/>
            <a:ext cx="406893" cy="406893"/>
          </a:xfrm>
          <a:prstGeom prst="rect">
            <a:avLst/>
          </a:prstGeom>
        </p:spPr>
      </p:pic>
      <p:sp>
        <p:nvSpPr>
          <p:cNvPr id="70" name="Овал 69">
            <a:extLst>
              <a:ext uri="{FF2B5EF4-FFF2-40B4-BE49-F238E27FC236}">
                <a16:creationId xmlns:a16="http://schemas.microsoft.com/office/drawing/2014/main" id="{770BF0B3-EB8A-4376-BF39-8535EA5F6B94}"/>
              </a:ext>
            </a:extLst>
          </p:cNvPr>
          <p:cNvSpPr/>
          <p:nvPr/>
        </p:nvSpPr>
        <p:spPr>
          <a:xfrm>
            <a:off x="4321324" y="2437464"/>
            <a:ext cx="632071" cy="6301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A4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Карта с кнопкой">
            <a:extLst>
              <a:ext uri="{FF2B5EF4-FFF2-40B4-BE49-F238E27FC236}">
                <a16:creationId xmlns:a16="http://schemas.microsoft.com/office/drawing/2014/main" id="{947A81DE-62F9-44EC-A0EA-C3AE1ED9D8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82830" y="2470729"/>
            <a:ext cx="509055" cy="509055"/>
          </a:xfrm>
          <a:prstGeom prst="rect">
            <a:avLst/>
          </a:prstGeom>
        </p:spPr>
      </p:pic>
      <p:sp>
        <p:nvSpPr>
          <p:cNvPr id="73" name="Овал 72">
            <a:extLst>
              <a:ext uri="{FF2B5EF4-FFF2-40B4-BE49-F238E27FC236}">
                <a16:creationId xmlns:a16="http://schemas.microsoft.com/office/drawing/2014/main" id="{BFFF874E-E7B6-4337-B1EC-FC3AA2ACF121}"/>
              </a:ext>
            </a:extLst>
          </p:cNvPr>
          <p:cNvSpPr/>
          <p:nvPr/>
        </p:nvSpPr>
        <p:spPr>
          <a:xfrm>
            <a:off x="440847" y="4594822"/>
            <a:ext cx="146444" cy="146444"/>
          </a:xfrm>
          <a:prstGeom prst="ellipse">
            <a:avLst/>
          </a:prstGeom>
          <a:solidFill>
            <a:srgbClr val="BCEAD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091A5514-B5C2-48C1-881B-88AB3366F6CB}"/>
              </a:ext>
            </a:extLst>
          </p:cNvPr>
          <p:cNvSpPr/>
          <p:nvPr/>
        </p:nvSpPr>
        <p:spPr>
          <a:xfrm>
            <a:off x="411510" y="5025507"/>
            <a:ext cx="146444" cy="146444"/>
          </a:xfrm>
          <a:prstGeom prst="ellipse">
            <a:avLst/>
          </a:prstGeom>
          <a:solidFill>
            <a:srgbClr val="BCEAD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0D3C1D4F-2039-4C62-A771-506ABE741293}"/>
              </a:ext>
            </a:extLst>
          </p:cNvPr>
          <p:cNvGrpSpPr/>
          <p:nvPr/>
        </p:nvGrpSpPr>
        <p:grpSpPr>
          <a:xfrm>
            <a:off x="11441723" y="236853"/>
            <a:ext cx="541357" cy="511885"/>
            <a:chOff x="10852200" y="543716"/>
            <a:chExt cx="366812" cy="365390"/>
          </a:xfrm>
        </p:grpSpPr>
        <p:sp>
          <p:nvSpPr>
            <p:cNvPr id="77" name="Полилиния: фигура 76">
              <a:extLst>
                <a:ext uri="{FF2B5EF4-FFF2-40B4-BE49-F238E27FC236}">
                  <a16:creationId xmlns:a16="http://schemas.microsoft.com/office/drawing/2014/main" id="{2D9EA7DF-8120-41D8-AE4A-C4422B0D576C}"/>
                </a:ext>
              </a:extLst>
            </p:cNvPr>
            <p:cNvSpPr/>
            <p:nvPr/>
          </p:nvSpPr>
          <p:spPr>
            <a:xfrm>
              <a:off x="10852200" y="726411"/>
              <a:ext cx="183600" cy="182695"/>
            </a:xfrm>
            <a:custGeom>
              <a:avLst/>
              <a:gdLst>
                <a:gd name="connsiteX0" fmla="*/ 0 w 183600"/>
                <a:gd name="connsiteY0" fmla="*/ 182695 h 182695"/>
                <a:gd name="connsiteX1" fmla="*/ 0 w 183600"/>
                <a:gd name="connsiteY1" fmla="*/ 0 h 182695"/>
                <a:gd name="connsiteX2" fmla="*/ 183600 w 183600"/>
                <a:gd name="connsiteY2" fmla="*/ 0 h 182695"/>
                <a:gd name="connsiteX3" fmla="*/ 0 w 183600"/>
                <a:gd name="connsiteY3" fmla="*/ 182695 h 18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600" h="182695">
                  <a:moveTo>
                    <a:pt x="0" y="182695"/>
                  </a:moveTo>
                  <a:lnTo>
                    <a:pt x="0" y="0"/>
                  </a:lnTo>
                  <a:lnTo>
                    <a:pt x="183600" y="0"/>
                  </a:lnTo>
                  <a:lnTo>
                    <a:pt x="0" y="182695"/>
                  </a:lnTo>
                  <a:close/>
                </a:path>
              </a:pathLst>
            </a:custGeom>
            <a:solidFill>
              <a:srgbClr val="69D0A5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: фигура 77">
              <a:extLst>
                <a:ext uri="{FF2B5EF4-FFF2-40B4-BE49-F238E27FC236}">
                  <a16:creationId xmlns:a16="http://schemas.microsoft.com/office/drawing/2014/main" id="{F7BD3658-02E0-440E-9CEE-271B9F7082DF}"/>
                </a:ext>
              </a:extLst>
            </p:cNvPr>
            <p:cNvSpPr/>
            <p:nvPr/>
          </p:nvSpPr>
          <p:spPr>
            <a:xfrm>
              <a:off x="10852200" y="726411"/>
              <a:ext cx="183600" cy="182695"/>
            </a:xfrm>
            <a:custGeom>
              <a:avLst/>
              <a:gdLst>
                <a:gd name="connsiteX0" fmla="*/ 0 w 183600"/>
                <a:gd name="connsiteY0" fmla="*/ 182695 h 182695"/>
                <a:gd name="connsiteX1" fmla="*/ 183600 w 183600"/>
                <a:gd name="connsiteY1" fmla="*/ 0 h 182695"/>
                <a:gd name="connsiteX2" fmla="*/ 183600 w 183600"/>
                <a:gd name="connsiteY2" fmla="*/ 182695 h 182695"/>
                <a:gd name="connsiteX3" fmla="*/ 0 w 183600"/>
                <a:gd name="connsiteY3" fmla="*/ 182695 h 18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600" h="182695">
                  <a:moveTo>
                    <a:pt x="0" y="182695"/>
                  </a:moveTo>
                  <a:lnTo>
                    <a:pt x="183600" y="0"/>
                  </a:lnTo>
                  <a:lnTo>
                    <a:pt x="183600" y="182695"/>
                  </a:lnTo>
                  <a:lnTo>
                    <a:pt x="0" y="182695"/>
                  </a:lnTo>
                  <a:close/>
                </a:path>
              </a:pathLst>
            </a:custGeom>
            <a:solidFill>
              <a:srgbClr val="258DCD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id="{B6FA8166-9A4E-4CA6-A804-BB2633D7D805}"/>
                </a:ext>
              </a:extLst>
            </p:cNvPr>
            <p:cNvSpPr/>
            <p:nvPr/>
          </p:nvSpPr>
          <p:spPr>
            <a:xfrm>
              <a:off x="10852200" y="543716"/>
              <a:ext cx="366812" cy="91541"/>
            </a:xfrm>
            <a:custGeom>
              <a:avLst/>
              <a:gdLst>
                <a:gd name="connsiteX0" fmla="*/ 366813 w 366812"/>
                <a:gd name="connsiteY0" fmla="*/ 0 h 91541"/>
                <a:gd name="connsiteX1" fmla="*/ 91412 w 366812"/>
                <a:gd name="connsiteY1" fmla="*/ 0 h 91541"/>
                <a:gd name="connsiteX2" fmla="*/ 0 w 366812"/>
                <a:gd name="connsiteY2" fmla="*/ 91542 h 91541"/>
                <a:gd name="connsiteX3" fmla="*/ 274625 w 366812"/>
                <a:gd name="connsiteY3" fmla="*/ 91542 h 91541"/>
                <a:gd name="connsiteX4" fmla="*/ 366813 w 366812"/>
                <a:gd name="connsiteY4" fmla="*/ 0 h 9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812" h="91541">
                  <a:moveTo>
                    <a:pt x="366813" y="0"/>
                  </a:moveTo>
                  <a:lnTo>
                    <a:pt x="91412" y="0"/>
                  </a:lnTo>
                  <a:lnTo>
                    <a:pt x="0" y="91542"/>
                  </a:lnTo>
                  <a:lnTo>
                    <a:pt x="274625" y="91542"/>
                  </a:lnTo>
                  <a:lnTo>
                    <a:pt x="366813" y="0"/>
                  </a:lnTo>
                  <a:close/>
                </a:path>
              </a:pathLst>
            </a:custGeom>
            <a:solidFill>
              <a:srgbClr val="69D0A5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id="{1A226C98-6971-408C-BD15-2FA48FFF2BDB}"/>
                </a:ext>
              </a:extLst>
            </p:cNvPr>
            <p:cNvSpPr/>
            <p:nvPr/>
          </p:nvSpPr>
          <p:spPr>
            <a:xfrm>
              <a:off x="11126824" y="543845"/>
              <a:ext cx="92058" cy="365002"/>
            </a:xfrm>
            <a:custGeom>
              <a:avLst/>
              <a:gdLst>
                <a:gd name="connsiteX0" fmla="*/ 92059 w 92058"/>
                <a:gd name="connsiteY0" fmla="*/ 0 h 365002"/>
                <a:gd name="connsiteX1" fmla="*/ 92059 w 92058"/>
                <a:gd name="connsiteY1" fmla="*/ 273978 h 365002"/>
                <a:gd name="connsiteX2" fmla="*/ 0 w 92058"/>
                <a:gd name="connsiteY2" fmla="*/ 365003 h 365002"/>
                <a:gd name="connsiteX3" fmla="*/ 0 w 92058"/>
                <a:gd name="connsiteY3" fmla="*/ 91412 h 365002"/>
                <a:gd name="connsiteX4" fmla="*/ 92059 w 92058"/>
                <a:gd name="connsiteY4" fmla="*/ 0 h 36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58" h="365002">
                  <a:moveTo>
                    <a:pt x="92059" y="0"/>
                  </a:moveTo>
                  <a:lnTo>
                    <a:pt x="92059" y="273978"/>
                  </a:lnTo>
                  <a:lnTo>
                    <a:pt x="0" y="365003"/>
                  </a:lnTo>
                  <a:lnTo>
                    <a:pt x="0" y="91412"/>
                  </a:lnTo>
                  <a:lnTo>
                    <a:pt x="92059" y="0"/>
                  </a:lnTo>
                  <a:close/>
                </a:path>
              </a:pathLst>
            </a:custGeom>
            <a:solidFill>
              <a:srgbClr val="258DCD"/>
            </a:solidFill>
            <a:ln w="12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746970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409</Words>
  <Application>Microsoft Office PowerPoint</Application>
  <PresentationFormat>Широкоэкранный</PresentationFormat>
  <Paragraphs>113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Montserrat Medium</vt:lpstr>
      <vt:lpstr>Тема Office</vt:lpstr>
      <vt:lpstr>ИНФОРМАЦИОННЫЕ ТЕХНОЛОГИИ,  СПОСОБСТВУЮЩИЕ ПОДДЕРЖКЕ И ИНТЕГРАЦИИ ИННОВАЦИОННОЙ МОДЕЛИ РАЗВИТИЯ  ОРЛОВСКОГО СОЦИАЛЬНОГО КЛАСТЕРА В СОВРЕМЕННЫХ УСЛОВИЯХ </vt:lpstr>
      <vt:lpstr>ЦУР В СИСТЕМЕ СОЦИАЛЬНОЙ ПОДДЕРЖКИ ЖИТЕЛЕЙ ОРЛОВСКОЙ ОБЛАСТИ</vt:lpstr>
      <vt:lpstr>КОЛИЧЕСТВО И ТЕМЫ ОБРАЩЕНИЙ ПО НАПРАВЛЕНИЮ  «СОЦИАЛЬНАЯ ЗАЩИТА» ЗА 11 МЕСЯЦЕВ 2021 ГОДА</vt:lpstr>
      <vt:lpstr>Презентация PowerPoint</vt:lpstr>
      <vt:lpstr>ДОРОЖНАЯ КАРТА ПО НАПРАВЛЕНИЮ «СОЦИАЛЬНАЯ ЗАЩИТА»</vt:lpstr>
      <vt:lpstr>Презентация PowerPoint</vt:lpstr>
      <vt:lpstr>СОТРУДНИЧЕСТВО ЦУР  И ОРЛОВСКОГО СОЦИАЛЬНОГО КЛАСТЕРА</vt:lpstr>
      <vt:lpstr>ДАЛЬНЕЙШЕЕ РАЗВИТИЕ СОТРУДНИЧЕСТВА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Дорохина Екатерина Михайловна</dc:creator>
  <cp:lastModifiedBy>Дорохина Екатерина Михайловна</cp:lastModifiedBy>
  <cp:revision>52</cp:revision>
  <dcterms:created xsi:type="dcterms:W3CDTF">2021-11-25T12:00:33Z</dcterms:created>
  <dcterms:modified xsi:type="dcterms:W3CDTF">2021-11-26T09:42:44Z</dcterms:modified>
</cp:coreProperties>
</file>